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28" r:id="rId2"/>
    <p:sldId id="429" r:id="rId3"/>
    <p:sldId id="257" r:id="rId4"/>
    <p:sldId id="389" r:id="rId5"/>
    <p:sldId id="390" r:id="rId6"/>
    <p:sldId id="391" r:id="rId7"/>
    <p:sldId id="399" r:id="rId8"/>
    <p:sldId id="458" r:id="rId9"/>
    <p:sldId id="459" r:id="rId10"/>
    <p:sldId id="440" r:id="rId11"/>
    <p:sldId id="442" r:id="rId12"/>
    <p:sldId id="443" r:id="rId13"/>
    <p:sldId id="456" r:id="rId14"/>
    <p:sldId id="444" r:id="rId15"/>
    <p:sldId id="445" r:id="rId16"/>
    <p:sldId id="446" r:id="rId17"/>
    <p:sldId id="457" r:id="rId18"/>
    <p:sldId id="409" r:id="rId19"/>
    <p:sldId id="447" r:id="rId20"/>
    <p:sldId id="410" r:id="rId21"/>
    <p:sldId id="424" r:id="rId22"/>
    <p:sldId id="426" r:id="rId23"/>
    <p:sldId id="427" r:id="rId24"/>
    <p:sldId id="450" r:id="rId25"/>
    <p:sldId id="451" r:id="rId26"/>
    <p:sldId id="448" r:id="rId27"/>
    <p:sldId id="453" r:id="rId28"/>
    <p:sldId id="452" r:id="rId29"/>
    <p:sldId id="454" r:id="rId30"/>
    <p:sldId id="261" r:id="rId31"/>
    <p:sldId id="411" r:id="rId32"/>
    <p:sldId id="425" r:id="rId33"/>
    <p:sldId id="455" r:id="rId3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5" autoAdjust="0"/>
    <p:restoredTop sz="92165" autoAdjust="0"/>
  </p:normalViewPr>
  <p:slideViewPr>
    <p:cSldViewPr snapToGrid="0">
      <p:cViewPr varScale="1">
        <p:scale>
          <a:sx n="103" d="100"/>
          <a:sy n="103" d="100"/>
        </p:scale>
        <p:origin x="84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20:35:4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24575,'0'39'0,"0"13"0,0 21 0,0-5 0,0-3 0,0 0 0,0 8 0,0 19 0,0 1 0,0-1 0,0-14 0,0-12 0,0-11 0,0-3 0,0 3 0,0-2 0,0 2 0,0-3 0,0-1 0,0 5 0,0-4 0,0-1 0,0-1 0,0 1 0,0 6 0,0 5 0,0 4 0,0 6 0,0 0 0,0 5 0,0-10 0,0-10 0,0-7 0,0-9 0,0-5 0,0-5 0,0-6 0,0 0 0,0 1 0,0 14 0,0 16 0,0 12 0,0 9 0,0-5 0,0-11 0,0-9 0,0-11 0,0-11 0,0-5 0,0-4 0,0-1 0,0 1 0,0-1 0,0 1 0,0 4 0,0 6 0,0 10 0,0 14 0,0 17 0,0 7 0,0-2 0,0-7 0,0-13 0,0-5 0,0-7 0,0-4 0,0 0 0,0-5 0,0-5 0,0-6 0,0-4 0,0 4 0,5-4 0,1 4 0,-1 5 0,0 2 0,-5 13 0,0 2 0,0 0 0,0-6 0,0-11 0,0 0 0,4-4 0,2 0 0,4-5 0,1-6 0,-6-1 0,0-7 0,-5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51.0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24575,'12'0'0,"0"0"0,7 0 0,2 0 0,3 0 0,0 0 0,0 0 0,0 0 0,-4 0 0,3 0 0,1 0 0,5 0 0,-1 0 0,-4 0 0,-5 0 0,-3 0 0,4 0 0,0 0 0,1 0 0,-2 0 0,1 0 0,4 0 0,1 0 0,-1 0 0,-5 0 0,-3 0 0,0 0 0,4 0 0,0 0 0,0 0 0,0 0 0,-4 0 0,0 0 0,0 0 0,0 0 0,3 0 0,5 0 0,1 0 0,-1 0 0,-1 0 0,1 0 0,1 0 0,-5 0 0,-4 0 0,-5 0 0,5 0 0,4 0 0,-3 3 0,2 5 0,-3 1 0,1 3 0,2-1 0,1 2 0,0-1 0,1 0 0,-5-1 0,-8-5 0,-5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39.0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24575,'34'0'0,"7"0"0,1 0 0,4 0 0,1 0 0,-1 0 0,9 0 0,-11 0 0,-4 0 0,-4 0 0,-4 0 0,0 0 0,-4 4 0,-4 0 0,-1 1 0,-2-2 0,3-3 0,0 0 0,-4 0 0,3 0 0,5 0 0,4 0 0,5 0 0,-5 0 0,-5 0 0,-3 0 0,0 0 0,0 0 0,0 0 0,0 4 0,0 0 0,3 0 0,-2 0 0,-1 0 0,-4 0 0,-8 4 0,0 0 0,-1-4 0,-5 0 0,1-4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41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24575,'15'0'0,"6"0"0,3 0 0,4 0 0,-1 0 0,-2 0 0,-4 0 0,1 0 0,2 0 0,2 0 0,1 0 0,-4 0 0,1 0 0,1 0 0,3 0 0,-4 0 0,-1 0 0,1 0 0,-3 0 0,-2 0 0,1 0 0,0 0 0,4 0 0,0 0 0,0 0 0,4 0 0,0 0 0,1 0 0,-6 4 0,-3 0 0,0 0 0,3 0 0,-1 0 0,1 0 0,-4 0 0,-2 0 0,3-4 0,-1 0 0,5 0 0,1 4 0,-1 0 0,-12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46.1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24575,'12'0'0,"4"0"0,4 0 0,1 0 0,-2 0 0,1 0 0,0 0 0,1 0 0,-2 0 0,1 0 0,4 0 0,0 0 0,0 0 0,0 0 0,-1 0 0,2 0 0,-4 3 0,-6 2 0,0-1 0,2 3 0,7-2 0,0-1 0,-4 0 0,-4-4 0,-1 0 0,5 0 0,1 3 0,3 2 0,-1-1 0,-3 0 0,1-4 0,-2 0 0,-3 0 0,0 0 0,4 3 0,4 2 0,1-1 0,-1 0 0,-8-4 0,-1 3 0,4 2 0,3-1 0,1 0 0,-3-4 0,0 0 0,-4 0 0,4 0 0,-1 0 0,-2 0 0,-4 0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51.0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24575,'12'0'0,"0"0"0,7 0 0,2 0 0,3 0 0,0 0 0,0 0 0,0 0 0,-4 0 0,3 0 0,1 0 0,5 0 0,-1 0 0,-4 0 0,-5 0 0,-3 0 0,4 0 0,0 0 0,1 0 0,-2 0 0,1 0 0,4 0 0,1 0 0,-1 0 0,-5 0 0,-3 0 0,0 0 0,4 0 0,0 0 0,0 0 0,0 0 0,-4 0 0,0 0 0,0 0 0,0 0 0,3 0 0,5 0 0,1 0 0,-1 0 0,-1 0 0,1 0 0,1 0 0,-5 0 0,-4 0 0,-5 0 0,5 0 0,4 0 0,-3 3 0,2 5 0,-3 1 0,1 3 0,2-1 0,1 2 0,0-1 0,1 0 0,-5-1 0,-8-5 0,-5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58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0 464 24575,'0'-11'0,"0"-5"0,0-5 0,0 1 0,0 0 0,0 4 0,0 0 0,4 0 0,0 0 0,4 0 0,0 0 0,-3 0 0,2 0 0,-3 4 0,1-3 0,-2-1 0,-3-1 0,0-2 0,0 3 0,0-7 0,0 1 0,0 2 0,0 1 0,0 7 0,0-4 0,0-4 0,0 11 0,0-2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59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0 217 24575,'12'0'0,"4"0"0,4 0 0,8 0 0,14 0 0,11 0 0,9 0 0,-6-4 0,-9-4 0,-7-4 0,-4-4 0,-4 0 0,-8 0 0,-5-4 0,-3 3 0,-3 1 0,-5 1 0,-5-1 0,-3-4 0,0-1 0,0 9 0,0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01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24575,'0'-11'0,"4"2"0,0 1 0,8 5 0,4 3 0,1 0 0,6 0 0,-3 0 0,1 0 0,-2 0 0,1 0 0,0 0 0,1 3 0,-2 5 0,1 1 0,0-1 0,0-1 0,0-3 0,-11 1 0,-2-2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05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24575,'0'12'0,"0"4"0,0 4 0,0 0 0,0 0 0,0-4 0,0 0 0,0 0 0,0 3 0,0 2 0,0-1 0,0 0 0,0-11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08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24575,'0'12'0,"0"0"0,0 8 0,0 0 0,0 0 0,0 0 0,0-4 0,0 0 0,0 3 0,3 2 0,2-1 0,-1 0 0,0-11 0,-4-2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20:35:51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24575,'13'0'0,"1"0"0,7 0 0,2 0 0,-1 0 0,0 0 0,-8 0 0,2 0 0,-2 0 0,0 0 0,3 0 0,0 0 0,6 0 0,-1 0 0,4 0 0,-4 0 0,1 0 0,-2 0 0,-3 0 0,0 0 0,-1 0 0,-7 0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0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1 360 24575,'0'-15'0,"0"-9"0,0-2 0,0-1 0,0 4 0,0 2 0,3-3 0,2 4 0,3 0 0,-1 1 0,1-5 0,4-1 0,-3 1 0,2 1 0,-3 3 0,-3 6 0,-2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2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24575,'18'0'0,"7"0"0,1 0 0,4 0 0,-3 0 0,3 0 0,2 0 0,-5 0 0,-3 0 0,-3-3 0,2-2 0,-3 1 0,0 0 0,4 4 0,-4 0 0,0 0 0,0 0 0,-4-3 0,-7 2 0,-2-3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4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248 383 24575,'0'-15'0,"0"-2"0,0-7 0,-4 4 0,-4 8 0,0 1 0,-4 7 0,1-8 0,-2-4 0,-3-1 0,0-2 0,4 3 0,4 0 0,1 0 0,-1 0 0,-1 0 0,1 0 0,-3 3 0,-1 2 0,-2-1 0,-1 3 0,7 1 0,4-2 0,-3 1 0,2-3 0,-3 0 0,-3 0 0,5 7 0,-1-2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7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296 1 24575,'-15'0'0,"-2"0"0,-3 0 0,0 0 0,4 0 0,-3 0 0,-2 0 0,1 0 0,-3 0 0,3 0 0,-1 0 0,2 0 0,3 0 0,0 0 0,0 0 0,7 0 0,2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9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1 360 24575,'0'-11'0,"0"-5"0,0-5 0,0 1 0,0-3 0,0 2 0,0 1 0,0-3 0,0-1 0,0-1 0,0 1 0,0 4 0,0 4 0,0 1 0,0-5 0,0 0 0,0-1 0,0 9 0,0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21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24575,'0'11'0,"0"5"0,0 5 0,0-1 0,0 0 0,0-4 0,0 0 0,0 0 0,0 0 0,0 0 0,0-4 0,0 3 0,0-10 0,0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23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1 24575,'-8'0'0,"-4"0"0,0 0 0,0 0 0,-3 0 0,-1 0 0,-1 0 0,1 0 0,-3 0 0,2 0 0,-3 0 0,0 0 0,4 0 0,0 0 0,0 0 0,0 0 0,0 0 0,8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27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81 496 24575,'0'-12'0,"0"0"0,0-4 0,0-4 0,0-4 0,0 0 0,0 0 0,3 8 0,9 8 0,8 4 0,9 4 0,3 0 0,3 0 0,2 0 0,-1 0 0,-1 0 0,-6 0 0,-5 0 0,-5 4 0,-3 0 0,0 1 0,-3-5 0,-5-12 0,-5-8 0,-3-2 0,0-1 0,0 4 0,0-2 0,0-3 0,0 4 0,0-3 0,0-1 0,0-5 0,0 1 0,0 1 0,0 3 0,-3 7 0,-5 5 0,-12 9 0,-12 3 0,-5 0 0,-7 0 0,5 0 0,-1 0 0,0 0 0,3 0 0,2 0 0,3 0 0,3 0 0,5 0 0,9 0 0,7 0 0,4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0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24575,'0'2'0,"0"4"0,0 10 0,0 0 0,0 0 0,0 0 0,0-1 0,0 1 0,0-3 0,0 2 0,0 1 0,0 1 0,0-5 0,0-5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2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0 600 24575,'0'-15'0,"0"-2"0,0-11 0,0 4 0,0-8 0,0-3 0,0-2 0,0-7 0,0 1 0,0-2 0,0 5 0,0 4 0,0 8 0,0 8 0,0 1 0,0-5 0,0-4 0,0-5 0,0 5 0,0 12 0,0 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20:36:11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1 24575,'-22'0'0,"4"0"0,-4 0 0,5 0 0,-1 0 0,1 0 0,-1 0 0,1 0 0,-1 0 0,-3 0 0,-2 0 0,-3 0 0,-4 0 0,3 0 0,0 0 0,2 0 0,14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5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1 185 24575,'0'-20'0,"3"7"0,5-2 0,5 3 0,6 0 0,5-1 0,8 2 0,5 3 0,-1 3 0,-1-2 0,-3-1 0,0-4 0,-3-1 0,-5 2 0,-5 3 0,-3 0 0,-7 3 0,-2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7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193 783 24575,'0'-12'0,"0"-7"0,0-3 0,0-1 0,0-8 0,0 2 0,0-4 0,0 2 0,0 4 0,0-2 0,-4-6 0,0-2 0,-4-3 0,-4 0 0,0 8 0,-1 4 0,2 9 0,3-1 0,0 0 0,-7-1 0,-2-2 0,-7 3 0,3-1 0,5 2 0,5-1 0,6 0 0,2 0 0,3-4 0,0 4 0,0-4 0,0 11 0,0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9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0 216 24575,'4'-8'0,"4"4"0,15-3 0,3-1 0,9-5 0,8-6 0,-1-1 0,6-1 0,-9 2 0,25-1 0,-28 7 0,16-6 0,-29 10 0,-2 1 0,-4 5 0,-2-1 0,-4 0 0,2-1 0,3 2 0,-4-1 0,-4 3 0,-4-2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42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1 296 24575,'0'-6'0,"0"-8"0,0-18 0,0 0 0,0 7 0,0-1 0,0 9 0,0-3 0,0-3 0,0 2 0,0-3 0,0 4 0,0 0 0,0 11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58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0 464 24575,'0'-11'0,"0"-5"0,0-5 0,0 1 0,0 0 0,0 4 0,0 0 0,4 0 0,0 0 0,4 0 0,0 0 0,-3 0 0,2 0 0,-3 4 0,1-3 0,-2-1 0,-3-1 0,0-2 0,0 3 0,0-7 0,0 1 0,0 2 0,0 1 0,0 7 0,0-4 0,0-4 0,0 11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59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0 217 24575,'12'0'0,"4"0"0,4 0 0,8 0 0,14 0 0,11 0 0,9 0 0,-6-4 0,-9-4 0,-7-4 0,-4-4 0,-4 0 0,-8 0 0,-5-4 0,-3 3 0,-3 1 0,-5 1 0,-5-1 0,-3-4 0,0-1 0,0 9 0,0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01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24575,'0'-11'0,"4"2"0,0 1 0,8 5 0,4 3 0,1 0 0,6 0 0,-3 0 0,1 0 0,-2 0 0,1 0 0,0 0 0,1 3 0,-2 5 0,1 1 0,0-1 0,0-1 0,0-3 0,-11 1 0,-2-2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05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24575,'0'12'0,"0"4"0,0 4 0,0 0 0,0 0 0,0-4 0,0 0 0,0 0 0,0 3 0,0 2 0,0-1 0,0 0 0,0-11 0,0-2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08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24575,'0'12'0,"0"0"0,0 8 0,0 0 0,0 0 0,0 0 0,0-4 0,0 0 0,0 3 0,3 2 0,2-1 0,-1 0 0,0-11 0,-4-2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0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1 360 24575,'0'-15'0,"0"-9"0,0-2 0,0-1 0,0 4 0,0 2 0,3-3 0,2 4 0,3 0 0,-1 1 0,1-5 0,4-1 0,-3 1 0,2 1 0,-3 3 0,-3 6 0,-2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2:56:2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24575,'0'39'0,"0"13"0,0 21 0,0-5 0,0-3 0,0 0 0,0 8 0,0 19 0,0 1 0,0-1 0,0-14 0,0-12 0,0-11 0,0-3 0,0 3 0,0-2 0,0 2 0,0-3 0,0-1 0,0 5 0,0-4 0,0-1 0,0-1 0,0 1 0,0 6 0,0 5 0,0 4 0,0 6 0,0 0 0,0 5 0,0-10 0,0-10 0,0-7 0,0-9 0,0-5 0,0-5 0,0-6 0,0 0 0,0 1 0,0 14 0,0 16 0,0 12 0,0 9 0,0-5 0,0-11 0,0-9 0,0-11 0,0-11 0,0-5 0,0-4 0,0-1 0,0 1 0,0-1 0,0 1 0,0 4 0,0 6 0,0 10 0,0 14 0,0 17 0,0 7 0,0-2 0,0-7 0,0-13 0,0-5 0,0-7 0,0-4 0,0 0 0,0-5 0,0-5 0,0-6 0,0-4 0,0 4 0,5-4 0,1 4 0,-1 5 0,0 2 0,-5 13 0,0 2 0,0 0 0,0-6 0,0-11 0,0 0 0,4-4 0,2 0 0,4-5 0,1-6 0,-6-1 0,0-7 0,-5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2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24575,'18'0'0,"7"0"0,1 0 0,4 0 0,-3 0 0,3 0 0,2 0 0,-5 0 0,-3 0 0,-3-3 0,2-2 0,-3 1 0,0 0 0,4 4 0,-4 0 0,0 0 0,0 0 0,-4-3 0,-7 2 0,-2-3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4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248 383 24575,'0'-15'0,"0"-2"0,0-7 0,-4 4 0,-4 8 0,0 1 0,-4 7 0,1-8 0,-2-4 0,-3-1 0,0-2 0,4 3 0,4 0 0,1 0 0,-1 0 0,-1 0 0,1 0 0,-3 3 0,-1 2 0,-2-1 0,-1 3 0,7 1 0,4-2 0,-3 1 0,2-3 0,-3 0 0,-3 0 0,5 7 0,-1-2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7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296 1 24575,'-15'0'0,"-2"0"0,-3 0 0,0 0 0,4 0 0,-3 0 0,-2 0 0,1 0 0,-3 0 0,3 0 0,-1 0 0,2 0 0,3 0 0,0 0 0,0 0 0,7 0 0,2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19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1 360 24575,'0'-11'0,"0"-5"0,0-5 0,0 1 0,0-3 0,0 2 0,0 1 0,0-3 0,0-1 0,0-1 0,0 1 0,0 4 0,0 4 0,0 1 0,0-5 0,0 0 0,0-1 0,0 9 0,0 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21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24575,'0'11'0,"0"5"0,0 5 0,0-1 0,0 0 0,0-4 0,0 0 0,0 0 0,0 0 0,0 0 0,0-4 0,0 3 0,0-10 0,0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23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1 24575,'-8'0'0,"-4"0"0,0 0 0,0 0 0,-3 0 0,-1 0 0,-1 0 0,1 0 0,-3 0 0,2 0 0,-3 0 0,0 0 0,4 0 0,0 0 0,0 0 0,0 0 0,0 0 0,8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27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81 496 24575,'0'-12'0,"0"0"0,0-4 0,0-4 0,0-4 0,0 0 0,0 0 0,3 8 0,9 8 0,8 4 0,9 4 0,3 0 0,3 0 0,2 0 0,-1 0 0,-1 0 0,-6 0 0,-5 0 0,-5 4 0,-3 0 0,0 1 0,-3-5 0,-5-12 0,-5-8 0,-3-2 0,0-1 0,0 4 0,0-2 0,0-3 0,0 4 0,0-3 0,0-1 0,0-5 0,0 1 0,0 1 0,0 3 0,-3 7 0,-5 5 0,-12 9 0,-12 3 0,-5 0 0,-7 0 0,5 0 0,-1 0 0,0 0 0,3 0 0,2 0 0,3 0 0,3 0 0,5 0 0,9 0 0,7 0 0,4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0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24575,'0'2'0,"0"4"0,0 10 0,0 0 0,0 0 0,0 0 0,0-1 0,0 1 0,0-3 0,0 2 0,0 1 0,0 1 0,0-5 0,0-5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2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0 600 24575,'0'-15'0,"0"-2"0,0-11 0,0 4 0,0-8 0,0-3 0,0-2 0,0-7 0,0 1 0,0-2 0,0 5 0,0 4 0,0 8 0,0 8 0,0 1 0,0-5 0,0-4 0,0-5 0,0 5 0,0 12 0,0 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5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1 185 24575,'0'-20'0,"3"7"0,5-2 0,5 3 0,6 0 0,5-1 0,8 2 0,5 3 0,-1 3 0,-1-2 0,-3-1 0,0-4 0,-3-1 0,-5 2 0,-5 3 0,-3 0 0,-7 3 0,-2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2:56:2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24575,'13'0'0,"1"0"0,7 0 0,2 0 0,-1 0 0,0 0 0,-8 0 0,2 0 0,-2 0 0,0 0 0,3 0 0,0 0 0,6 0 0,-1 0 0,4 0 0,-4 0 0,1 0 0,-2 0 0,-3 0 0,0 0 0,-1 0 0,-7 0 0,-2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7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193 783 24575,'0'-12'0,"0"-7"0,0-3 0,0-1 0,0-8 0,0 2 0,0-4 0,0 2 0,0 4 0,0-2 0,-4-6 0,0-2 0,-4-3 0,-4 0 0,0 8 0,-1 4 0,2 9 0,3-1 0,0 0 0,-7-1 0,-2-2 0,-7 3 0,3-1 0,5 2 0,5-1 0,6 0 0,2 0 0,3-4 0,0 4 0,0-4 0,0 11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39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0 216 24575,'4'-8'0,"4"4"0,15-3 0,3-1 0,9-5 0,8-6 0,-1-1 0,6-1 0,-9 2 0,25-1 0,-28 7 0,16-6 0,-29 10 0,-2 1 0,-4 5 0,-2-1 0,-4 0 0,2-1 0,3 2 0,-4-1 0,-4 3 0,-4-2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9:42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1 296 24575,'0'-6'0,"0"-8"0,0-18 0,0 0 0,0 7 0,0-1 0,0 9 0,0-3 0,0-3 0,0 2 0,0-3 0,0 4 0,0 0 0,0 11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2:56:2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1 24575,'-22'0'0,"4"0"0,-4 0 0,5 0 0,-1 0 0,1 0 0,-1 0 0,1 0 0,-1 0 0,-3 0 0,-2 0 0,-3 0 0,-4 0 0,3 0 0,0 0 0,2 0 0,14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39.0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24575,'34'0'0,"7"0"0,1 0 0,4 0 0,1 0 0,-1 0 0,9 0 0,-11 0 0,-4 0 0,-4 0 0,-4 0 0,0 0 0,-4 4 0,-4 0 0,-1 1 0,-2-2 0,3-3 0,0 0 0,-4 0 0,3 0 0,5 0 0,4 0 0,5 0 0,-5 0 0,-5 0 0,-3 0 0,0 0 0,0 0 0,0 0 0,0 4 0,0 0 0,3 0 0,-2 0 0,-1 0 0,-4 0 0,-8 4 0,0 0 0,-1-4 0,-5 0 0,1-4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41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24575,'15'0'0,"6"0"0,3 0 0,4 0 0,-1 0 0,-2 0 0,-4 0 0,1 0 0,2 0 0,2 0 0,1 0 0,-4 0 0,1 0 0,1 0 0,3 0 0,-4 0 0,-1 0 0,1 0 0,-3 0 0,-2 0 0,1 0 0,0 0 0,4 0 0,0 0 0,0 0 0,4 0 0,0 0 0,1 0 0,-6 4 0,-3 0 0,0 0 0,3 0 0,-1 0 0,1 0 0,-4 0 0,-2 0 0,3-4 0,-1 0 0,5 0 0,1 4 0,-1 0 0,-12 0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23:28:46.1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24575,'12'0'0,"4"0"0,4 0 0,1 0 0,-2 0 0,1 0 0,0 0 0,1 0 0,-2 0 0,1 0 0,4 0 0,0 0 0,0 0 0,0 0 0,-1 0 0,2 0 0,-4 3 0,-6 2 0,0-1 0,2 3 0,7-2 0,0-1 0,-4 0 0,-4-4 0,-1 0 0,5 0 0,1 3 0,3 2 0,-1-1 0,-3 0 0,1-4 0,-2 0 0,-3 0 0,0 0 0,4 3 0,4 2 0,1-1 0,-1 0 0,-8-4 0,-1 3 0,4 2 0,3-1 0,1 0 0,-3-4 0,0 0 0,-4 0 0,4 0 0,-1 0 0,-2 0 0,-4 0 0,-6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07949-A5E7-4D11-9C80-5B6433A558CF}" type="datetimeFigureOut">
              <a:rPr lang="en-IL" smtClean="0"/>
              <a:t>6/27/25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E31E7-F219-49F1-A458-E830FCDDFB4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815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CF35-71AB-41DF-5DED-D5D7D8572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1C16DC-AE5D-F019-C579-B90F0892D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6B88D-E9D3-F476-CB6C-9F591ECCE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might be two fold (1) is there a light tree cover? (2) is there a spanning tree cover for any graph family with stretch 1+eps and/or O(1</a:t>
            </a:r>
            <a:r>
              <a:rPr lang="en-US"/>
              <a:t>) trees?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CB63-4EFF-79FD-A85A-C553371F9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B0398-BDCC-1348-B326-33A816DA11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89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8F425-FA7E-7697-E8C5-64232E61F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18F78-97E9-093D-F0D9-DEC632185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02A67-9B1A-C992-A48A-F753423C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60433-B67F-AEC1-6B7E-16BD91464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47641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04C0B-73CB-0475-305C-7861DEDA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E3691-B036-3EFD-151F-271D2B81E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61E8D6-770F-20A6-2B16-7D9858153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583B7-8456-F9B0-1BA2-11C735BEA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7053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1D5E7-083E-C427-63B6-D5C41B82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B3B9E-CF5D-2A4F-24E6-98F06BCDF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A72D2-0B53-FA2D-3EA9-B1C9CE3CE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CD60F-9A71-EC62-B613-2B5C48401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58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48E8B-2033-825D-C59A-64ED4D3D1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90E55-3D99-8C16-14A8-955E11E21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4091B-2DCF-51C1-9C77-39F8FF09E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4F64E-F541-2171-012B-7C80356F1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88924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FC1B8-5CEC-3505-B475-E6BCEADF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7870AA-04FE-BA52-DE48-94C41D8AE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0B34E-A854-8EDF-A2AB-9CD1FE3EC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2A37F-02DD-BACA-8224-3D8A8AEB4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2452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B493-6C32-8F65-1251-A5FF5081E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B9ED7-79E3-CEE8-1C55-1BCA4F2FD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874F14-8C0F-729F-0E67-940EEDAC9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C8399-CF48-E0CB-CC5F-DDC45790A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5543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AC92A-854B-3883-D37A-2C2896459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06577-4DE3-0571-EEFD-BFD5F821E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BF31A-AFC2-F981-5B94-0C6E18A1E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A7FED-C4A9-9642-ED76-795B8A6F9A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0867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F0C64-6908-DB60-CF73-D612EA6C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224CE-0692-7AC4-69D0-41A54C5D8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F92677-C61E-684E-B9AB-BBC89796A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39A9-2655-2B06-3BAF-947615CC8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8088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E4009-0FBC-0575-DB9B-F3F56538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B5FDF-7ECD-328E-2599-F5AE1D026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412F0-0158-C208-21E4-FEADE8875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EE30-27DC-2FFD-685D-1F6C7A9AC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959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00AAB-2ED7-DC0B-7134-3466DA4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66C03-3DA2-4601-E27F-B54E8922D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B826B-96C2-619B-1DF0-19EFF1EEC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797D1-C791-83EA-BE9C-52C5F4320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670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8D990-695B-A524-3E22-0B70E784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5A99C-8619-C162-07FD-8230C4CAF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F33EC-F10E-FC4C-F2BF-BFD49FE02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might be two fold (1) is there a light tree cover? (2) is there a spanning tree cover for any graph family with stretch 1+eps and/or O(1</a:t>
            </a:r>
            <a:r>
              <a:rPr lang="en-US"/>
              <a:t>) trees?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A9CD0-3BAB-DAF6-8C05-DB2A2BFA9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B0398-BDCC-1348-B326-33A816DA11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7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7254C-955B-EB40-3487-6FF268254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0B89AF-A93B-547E-5706-4E3F0D424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FF6A44-D81D-372B-BD51-E07774FF5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39E96-8586-F735-1DBA-330DB6997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04645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C0F3E-C4A5-E30B-81A5-7364BCA3F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2F300-B12F-B8BE-DE67-A9E0FF179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DB07E7-C095-D5DD-8C02-6B161CA58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272AD-4818-F7B6-8A74-C808B02BA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2987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3C1C8-56B8-D797-235C-688EBD564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9486E-4D63-2E5E-0DB6-23B1C4959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93D74-935A-C112-19CB-19411BFF6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C5453-1E1D-15D1-11A0-4A2660A0E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4837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C6C15-A4C5-5060-F916-52F628FF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D8EF4-8762-61DA-B615-A0CDBA0F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E0FFA-9412-C64F-BBB7-40B386916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A084E-DE87-3835-BB5B-D5CD98C631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32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276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D4C19-9FD1-7585-AE83-5BF7958A7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1F519-3482-F90D-4F02-3CCD3FF50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1AA50-F017-7FF8-5139-1894BCECC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7E085-C437-4E16-305D-3664D34E8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342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327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715F-E549-52CD-080E-B4919A9B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2B5D4-C8CC-200C-D065-429D8ED21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7C634-DD4E-3AF3-0556-480C16005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10436-7E62-3F73-24C0-D37A8D665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696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CCAFE-239D-64B3-A861-A8C72319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E2096-A53C-AE9D-9498-99C93AA8D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D335C-C3B9-2920-AF38-8727EF29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03F2-27F0-7437-0D69-E9D78AC7B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5909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213A-E576-94FC-4D14-ADEB6ABF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02966-731E-5D24-EB1D-B184A1934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6AA41-B1F3-9EA0-510D-EDC745AC7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97EE-50A8-18D8-A808-A5C6D82C1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5671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F70E-CA93-D399-7FDF-6826299F0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5DACA-6D3E-244B-F5C8-D63DA5C0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836DB-1D11-2AA4-8406-9A386BB05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16422-2F8E-63BD-FC5F-69DF38BDB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576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70AEB-14D8-44DF-7871-2FB3B2704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13B9F-DF91-A847-7A6E-25E7A29C0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93658-49FC-FC8A-157A-D84530656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78B58-015A-BCC3-D1AE-27FCF3071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89231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E79C4-742C-C9BD-E63B-B10956DB2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DF37D7-BEDF-AF62-AB3C-D65768C81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2392B-A025-5B8C-40E0-4DB803FCA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66DBE-E55C-AF5B-D550-E9C53F43A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E31E7-F219-49F1-A458-E830FCDDFB41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261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2407-8251-71CB-1225-89A68C9B5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C5A37-95E2-347D-2A1B-A3EA03CF0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AFDC9-024D-3BCF-5268-D9489744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CCE48-DE2E-11BE-0FB7-9FEF9C10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F1F1-7680-DA9A-7601-92B72FB1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770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3918-EC20-19CF-C6AE-06D8B566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42EC5-DD21-9997-7917-5A11A7254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0E9F7-01AE-D97A-C703-EB1A2AE4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0A0AB-7F44-4D27-E85B-4977E60A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D3EF0-A0C8-9077-C210-33F5EDA8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811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06B3EE-61B6-A91B-1456-A7E52769D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18FB5-F942-3778-4FFC-B871C4634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3C84-520C-6118-DF31-735D6B6D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632D7-D45C-AF18-454B-67E92875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00F6-12CB-375E-71FB-B2BA6BF1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22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8CFA-587E-070B-ECE4-D45BAD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EB249-3D84-6714-8793-8B37C453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46C84-1237-3E17-2820-1DF8021A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5EF27-80A1-2744-F4E7-E9DA34B1F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16B0E-4A51-0806-00C7-DFA259F7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66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49E9-BD79-DA0F-47E9-23FF42FC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36DB4-C0DF-5884-C625-3E4611CFB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644A7-6320-8738-5502-3BC4E76B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FC140-8382-82B3-60D0-1AE9939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B9168-A598-1CDC-03C0-9C682D59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817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7E13-85F7-4A03-B14F-AB00AA8F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C50F-33DA-53B3-704A-2DBBAD3DB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8BFB7-C384-3A10-8D2E-42F09085E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771F6-4A0A-A2DA-CE9E-BB58225A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0B35C-F943-9782-8FB4-549EDC94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FE291-A0AF-6229-245A-D7DC3F11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75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88E0-FDAC-6B0B-493D-2A556954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24DEA-5435-ABA1-AE13-7E83D185C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E2B98-F758-8E2C-E1E2-ED626A91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C979D-034D-CB49-17BF-1B73EC6A4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5DB0DD-C3AB-D552-082E-D689FB236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97CA12-E09F-C026-1176-3FF1FC66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B98830-AED7-C563-B2C1-CDCF290D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D271F-1BBB-6243-8C03-2BB03F36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353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4DE6-ABD9-0657-006E-6AB9D4A9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2E7EA-6CF0-F296-67BA-C72E83AF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C9DE-99DE-4E73-EE89-450BD082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AAD0A-F490-8B91-82B6-FB3AB57D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32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6643E-C768-6FF5-B334-5D7B6CE3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D5F95-8A27-00FD-8259-1A1219B4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61085-18AE-6AA5-6F50-675E708EF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4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6BA-0707-12F8-7030-D0744AE6C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F5A3-C678-B222-6F9F-A069C017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50D76-1103-5603-EAD1-816E95C32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006DD-0569-9A7D-A306-B1A3DAC4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127C4-E512-E7C3-B6D5-0C4571149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53CBE-29CE-4FB1-BAA1-0097B439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31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3DB2-8D8C-684F-4C46-812EE7E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BD842-D7C7-8C55-6572-8DE0ED9A3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AE05E-35EC-C675-FFA6-DECEB2C40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7FE56-7292-1B7F-30AB-26F6E1CA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FE52-CA18-0CDF-B3C8-84093C2FA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AA8A3-8F89-CDA0-E6D9-8FDF01CC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259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637CC-99BC-2EB1-0C74-6FBF2811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A22AC-630D-A8E5-F423-4F87F865E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49A71-55C9-B807-10B7-018E5CDA4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A2D0D-D85F-43F5-838D-0BCBF456EB97}" type="datetimeFigureOut">
              <a:rPr lang="en-IL" smtClean="0"/>
              <a:t>6/27/25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F0535-23F7-CA92-1E06-C8AC43EF1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AA6D2-E093-49A4-E2EF-7EC438EDC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405464-91C6-4644-BD46-AE038A207D1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981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3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6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8.xm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customXml" Target="../ink/ink10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29.xml"/><Relationship Id="rId21" Type="http://schemas.openxmlformats.org/officeDocument/2006/relationships/customXml" Target="../ink/ink20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33.xml"/><Relationship Id="rId7" Type="http://schemas.openxmlformats.org/officeDocument/2006/relationships/customXml" Target="../ink/ink13.xml"/><Relationship Id="rId2" Type="http://schemas.openxmlformats.org/officeDocument/2006/relationships/image" Target="../media/image260.png"/><Relationship Id="rId16" Type="http://schemas.openxmlformats.org/officeDocument/2006/relationships/image" Target="../media/image33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15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28.xml"/><Relationship Id="rId40" Type="http://schemas.openxmlformats.org/officeDocument/2006/relationships/image" Target="../media/image45.png"/><Relationship Id="rId45" Type="http://schemas.openxmlformats.org/officeDocument/2006/relationships/customXml" Target="../ink/ink32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4" Type="http://schemas.openxmlformats.org/officeDocument/2006/relationships/image" Target="../media/image47.png"/><Relationship Id="rId4" Type="http://schemas.openxmlformats.org/officeDocument/2006/relationships/image" Target="../media/image27.png"/><Relationship Id="rId9" Type="http://schemas.openxmlformats.org/officeDocument/2006/relationships/customXml" Target="../ink/ink14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23.xml"/><Relationship Id="rId30" Type="http://schemas.openxmlformats.org/officeDocument/2006/relationships/image" Target="../media/image40.png"/><Relationship Id="rId35" Type="http://schemas.openxmlformats.org/officeDocument/2006/relationships/customXml" Target="../ink/ink27.xml"/><Relationship Id="rId43" Type="http://schemas.openxmlformats.org/officeDocument/2006/relationships/customXml" Target="../ink/ink31.xml"/><Relationship Id="rId48" Type="http://schemas.openxmlformats.org/officeDocument/2006/relationships/image" Target="../media/image49.png"/><Relationship Id="rId8" Type="http://schemas.openxmlformats.org/officeDocument/2006/relationships/image" Target="../media/image29.png"/><Relationship Id="rId3" Type="http://schemas.openxmlformats.org/officeDocument/2006/relationships/customXml" Target="../ink/ink11.xml"/><Relationship Id="rId12" Type="http://schemas.openxmlformats.org/officeDocument/2006/relationships/image" Target="../media/image3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30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9" Type="http://schemas.openxmlformats.org/officeDocument/2006/relationships/customXml" Target="../ink/ink52.xml"/><Relationship Id="rId21" Type="http://schemas.openxmlformats.org/officeDocument/2006/relationships/customXml" Target="../ink/ink43.xml"/><Relationship Id="rId34" Type="http://schemas.openxmlformats.org/officeDocument/2006/relationships/image" Target="../media/image46.png"/><Relationship Id="rId7" Type="http://schemas.openxmlformats.org/officeDocument/2006/relationships/customXml" Target="../ink/ink36.xml"/><Relationship Id="rId12" Type="http://schemas.openxmlformats.org/officeDocument/2006/relationships/image" Target="../media/image35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48.png"/><Relationship Id="rId2" Type="http://schemas.openxmlformats.org/officeDocument/2006/relationships/image" Target="../media/image26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38.xml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37" Type="http://schemas.openxmlformats.org/officeDocument/2006/relationships/customXml" Target="../ink/ink51.xml"/><Relationship Id="rId40" Type="http://schemas.openxmlformats.org/officeDocument/2006/relationships/image" Target="../media/image49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43.png"/><Relationship Id="rId36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customXml" Target="../ink/ink42.xml"/><Relationship Id="rId31" Type="http://schemas.openxmlformats.org/officeDocument/2006/relationships/customXml" Target="../ink/ink48.xml"/><Relationship Id="rId4" Type="http://schemas.openxmlformats.org/officeDocument/2006/relationships/image" Target="../media/image31.png"/><Relationship Id="rId9" Type="http://schemas.openxmlformats.org/officeDocument/2006/relationships/customXml" Target="../ink/ink37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46.xml"/><Relationship Id="rId30" Type="http://schemas.openxmlformats.org/officeDocument/2006/relationships/image" Target="../media/image44.png"/><Relationship Id="rId35" Type="http://schemas.openxmlformats.org/officeDocument/2006/relationships/customXml" Target="../ink/ink50.xml"/><Relationship Id="rId8" Type="http://schemas.openxmlformats.org/officeDocument/2006/relationships/image" Target="../media/image33.png"/><Relationship Id="rId3" Type="http://schemas.openxmlformats.org/officeDocument/2006/relationships/customXml" Target="../ink/ink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82BCA-BC2A-9899-0E37-633D23F9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B15F-FADB-646D-FCB0-73DDBA412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771" y="-2374089"/>
            <a:ext cx="11351113" cy="3820191"/>
          </a:xfrm>
        </p:spPr>
        <p:txBody>
          <a:bodyPr>
            <a:normAutofit/>
          </a:bodyPr>
          <a:lstStyle/>
          <a:p>
            <a:r>
              <a:rPr lang="en-US" sz="4000" dirty="0"/>
              <a:t>Light Tree Covers, Routing, and Path-Reporting Oracles 	via  Spanning Tree Covers in Doubling Graphs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7C88F-1A24-552C-A8B3-F3FA3E0A4FD6}"/>
              </a:ext>
            </a:extLst>
          </p:cNvPr>
          <p:cNvSpPr txBox="1"/>
          <p:nvPr/>
        </p:nvSpPr>
        <p:spPr>
          <a:xfrm>
            <a:off x="254488" y="3342471"/>
            <a:ext cx="277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Hsien-Chih Chang</a:t>
            </a:r>
          </a:p>
          <a:p>
            <a:pPr algn="ctr"/>
            <a:r>
              <a:rPr lang="en-US" sz="2400" dirty="0"/>
              <a:t>Dartmouth College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4193BC-A9CA-8E8C-1EF7-E3789D764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2" b="3062"/>
          <a:stretch/>
        </p:blipFill>
        <p:spPr>
          <a:xfrm>
            <a:off x="6879749" y="1921958"/>
            <a:ext cx="1428848" cy="13413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452792-C78A-0129-49E4-5D9042783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90"/>
          <a:stretch/>
        </p:blipFill>
        <p:spPr>
          <a:xfrm>
            <a:off x="755741" y="1918868"/>
            <a:ext cx="1428848" cy="13413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346350-461E-121F-B309-88A246EE3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900"/>
          <a:stretch/>
        </p:blipFill>
        <p:spPr>
          <a:xfrm>
            <a:off x="9764462" y="1917129"/>
            <a:ext cx="1428848" cy="13413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0B6CBA-2D89-988C-AE10-53269A9EB010}"/>
              </a:ext>
            </a:extLst>
          </p:cNvPr>
          <p:cNvSpPr txBox="1"/>
          <p:nvPr/>
        </p:nvSpPr>
        <p:spPr>
          <a:xfrm>
            <a:off x="3261122" y="3350859"/>
            <a:ext cx="277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Jonathan Conroy</a:t>
            </a:r>
          </a:p>
          <a:p>
            <a:pPr algn="ctr"/>
            <a:r>
              <a:rPr lang="en-US" sz="2400" dirty="0"/>
              <a:t>Dartmouth College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3F68AD-1BB8-3B80-E71F-C98F13EA3161}"/>
              </a:ext>
            </a:extLst>
          </p:cNvPr>
          <p:cNvSpPr txBox="1"/>
          <p:nvPr/>
        </p:nvSpPr>
        <p:spPr>
          <a:xfrm>
            <a:off x="6381911" y="3375130"/>
            <a:ext cx="2284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Hung Le</a:t>
            </a:r>
          </a:p>
          <a:p>
            <a:pPr algn="ctr"/>
            <a:r>
              <a:rPr lang="en-US" sz="2400" dirty="0"/>
              <a:t>UMass Amherst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E262-F7EB-6F39-599A-89A7CFB86C60}"/>
              </a:ext>
            </a:extLst>
          </p:cNvPr>
          <p:cNvSpPr txBox="1"/>
          <p:nvPr/>
        </p:nvSpPr>
        <p:spPr>
          <a:xfrm>
            <a:off x="4727821" y="5820174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Shay Solomon</a:t>
            </a:r>
          </a:p>
          <a:p>
            <a:pPr algn="ctr"/>
            <a:r>
              <a:rPr lang="en-US" sz="2400" dirty="0"/>
              <a:t>Tel Aviv University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38A53C-C562-029E-A919-0C1966C3FF2B}"/>
              </a:ext>
            </a:extLst>
          </p:cNvPr>
          <p:cNvSpPr txBox="1"/>
          <p:nvPr/>
        </p:nvSpPr>
        <p:spPr>
          <a:xfrm>
            <a:off x="9255739" y="3397239"/>
            <a:ext cx="228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Cuong Than</a:t>
            </a:r>
          </a:p>
          <a:p>
            <a:pPr algn="ctr"/>
            <a:r>
              <a:rPr lang="en-US" sz="2400" dirty="0"/>
              <a:t>UMass Amherst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2E756-FD33-F64E-A62C-9F1CE53F5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454" y="2197696"/>
            <a:ext cx="1783430" cy="910379"/>
          </a:xfrm>
          <a:prstGeom prst="rect">
            <a:avLst/>
          </a:prstGeom>
        </p:spPr>
      </p:pic>
      <p:pic>
        <p:nvPicPr>
          <p:cNvPr id="4" name="Picture 3" descr="A person in a grey shirt&#10;&#10;AI-generated content may be incorrect.">
            <a:extLst>
              <a:ext uri="{FF2B5EF4-FFF2-40B4-BE49-F238E27FC236}">
                <a16:creationId xmlns:a16="http://schemas.microsoft.com/office/drawing/2014/main" id="{02D92C2B-0A85-9B17-7D63-B7B558E0D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63" y="4461022"/>
            <a:ext cx="1437153" cy="13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7851A-85BE-B33B-3113-DF18C29E8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C7F29-B00F-0801-4F3E-C5E96BC152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1222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-Spanners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C7F29-B00F-0801-4F3E-C5E96BC152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1222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475129A4-80C7-EE29-6510-BE41B6B706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251812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Euclidean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475129A4-80C7-EE29-6510-BE41B6B706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251812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0" t="-107895" r="-116327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574" t="-107895" r="-1183" b="-3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92308A1C-FBB9-52B7-5B85-23C2FBF3B5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364233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92308A1C-FBB9-52B7-5B85-23C2FBF3B5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364233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40" t="-105128" r="-100840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95" t="-105128" r="-1695" b="-3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B945BD39-F1AE-D369-8DEF-80FA00EE8158}"/>
              </a:ext>
            </a:extLst>
          </p:cNvPr>
          <p:cNvSpPr txBox="1"/>
          <p:nvPr/>
        </p:nvSpPr>
        <p:spPr>
          <a:xfrm>
            <a:off x="5417607" y="1860339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Spanners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3A15B-6462-530F-4A5F-51676E52F701}"/>
              </a:ext>
            </a:extLst>
          </p:cNvPr>
          <p:cNvSpPr txBox="1"/>
          <p:nvPr/>
        </p:nvSpPr>
        <p:spPr>
          <a:xfrm>
            <a:off x="7672086" y="2759388"/>
            <a:ext cx="342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[Yao82, Chew86, Clarkson87, 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197F4-262F-DD1C-5130-735A1B396449}"/>
              </a:ext>
            </a:extLst>
          </p:cNvPr>
          <p:cNvSpPr txBox="1"/>
          <p:nvPr/>
        </p:nvSpPr>
        <p:spPr>
          <a:xfrm>
            <a:off x="7672086" y="3059668"/>
            <a:ext cx="468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[ADD+93, DHN93, DNS95, RS98, NS07, LS19]</a:t>
            </a:r>
          </a:p>
        </p:txBody>
      </p:sp>
    </p:spTree>
    <p:extLst>
      <p:ext uri="{BB962C8B-B14F-4D97-AF65-F5344CB8AC3E}">
        <p14:creationId xmlns:p14="http://schemas.microsoft.com/office/powerpoint/2010/main" val="344895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93AB-A6AB-4709-AE04-24B9B4C31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73CB1-F0F1-9CDA-8950-B6E7B1DAE7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1222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-Spanners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73CB1-F0F1-9CDA-8950-B6E7B1DAE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1222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32E79EA4-05A1-FF1A-E8D0-068BE0BC4E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997024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Euclidean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Doubling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𝑑𝑑𝑖𝑚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32E79EA4-05A1-FF1A-E8D0-068BE0BC4E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997024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0" t="-107895" r="-116327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574" t="-107895" r="-1183" b="-3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0" t="-202564" r="-1163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574" t="-202564" r="-118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050AF1A3-D6BD-BA35-0A83-AA7FF0DA7E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5737995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050AF1A3-D6BD-BA35-0A83-AA7FF0DA7E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5737995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40" t="-105128" r="-100840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95" t="-105128" r="-1695" b="-3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40" t="-205128" r="-100840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95" t="-205128" r="-1695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CBD1130D-1F1B-BC52-D717-5642B56DB416}"/>
              </a:ext>
            </a:extLst>
          </p:cNvPr>
          <p:cNvSpPr txBox="1"/>
          <p:nvPr/>
        </p:nvSpPr>
        <p:spPr>
          <a:xfrm>
            <a:off x="5417607" y="1860339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Spanners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A0808F75-D121-CAF5-AD50-5BA92A3C6A8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36634" y="1615425"/>
            <a:ext cx="70156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E6EAD-C0CF-F89E-11F2-9CB024C750CC}"/>
              </a:ext>
            </a:extLst>
          </p:cNvPr>
          <p:cNvSpPr txBox="1"/>
          <p:nvPr/>
        </p:nvSpPr>
        <p:spPr>
          <a:xfrm>
            <a:off x="7897425" y="3395790"/>
            <a:ext cx="219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[MN05, BLW19, L20]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7B194-D459-809A-49CF-47EF88D4397B}"/>
              </a:ext>
            </a:extLst>
          </p:cNvPr>
          <p:cNvSpPr txBox="1"/>
          <p:nvPr/>
        </p:nvSpPr>
        <p:spPr>
          <a:xfrm>
            <a:off x="634926" y="5373236"/>
            <a:ext cx="87675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2400" b="1" dirty="0">
                <a:solidFill>
                  <a:schemeClr val="accent2"/>
                </a:solidFill>
              </a:rPr>
              <a:t>Doubling dimension</a:t>
            </a:r>
            <a:r>
              <a:rPr lang="en-US" sz="2400" dirty="0">
                <a:solidFill>
                  <a:schemeClr val="accent2"/>
                </a:solidFill>
              </a:rPr>
              <a:t>: </a:t>
            </a:r>
            <a:r>
              <a:rPr lang="en-US" sz="2400" dirty="0"/>
              <a:t>Metric (</a:t>
            </a:r>
            <a:r>
              <a:rPr lang="en-US" sz="2400" i="1" dirty="0"/>
              <a:t>X, </a:t>
            </a:r>
            <a:r>
              <a:rPr lang="en-GB" sz="2400" i="1" dirty="0" err="1"/>
              <a:t>δ</a:t>
            </a:r>
            <a:r>
              <a:rPr lang="en-GB" sz="2400" dirty="0"/>
              <a:t>)</a:t>
            </a:r>
            <a:r>
              <a:rPr lang="en-US" sz="2400" dirty="0"/>
              <a:t> has </a:t>
            </a:r>
            <a:r>
              <a:rPr lang="en-US" sz="2400" i="1" dirty="0">
                <a:solidFill>
                  <a:schemeClr val="accent2"/>
                </a:solidFill>
              </a:rPr>
              <a:t>doubling dim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i="1" dirty="0"/>
              <a:t>d</a:t>
            </a:r>
            <a:r>
              <a:rPr lang="en-US" sz="2400" dirty="0"/>
              <a:t> if </a:t>
            </a:r>
          </a:p>
          <a:p>
            <a:pPr marL="0" lvl="1"/>
            <a:r>
              <a:rPr lang="en-US" sz="2400" dirty="0"/>
              <a:t>every ball can be covered by </a:t>
            </a:r>
            <a:r>
              <a:rPr lang="en-US" sz="2400" i="1" dirty="0"/>
              <a:t>2</a:t>
            </a:r>
            <a:r>
              <a:rPr lang="en-US" sz="2400" i="1" baseline="30000" dirty="0"/>
              <a:t>d</a:t>
            </a:r>
            <a:r>
              <a:rPr lang="en-US" sz="2400" baseline="30000" dirty="0"/>
              <a:t> </a:t>
            </a:r>
            <a:r>
              <a:rPr lang="en-US" sz="2400" dirty="0"/>
              <a:t>balls of half the radius.</a:t>
            </a:r>
          </a:p>
          <a:p>
            <a:pPr marL="0" lvl="1"/>
            <a:endParaRPr lang="en-US" sz="1200" dirty="0"/>
          </a:p>
          <a:p>
            <a:pPr lvl="2" indent="-457200">
              <a:buFont typeface="Arial" pitchFamily="34" charset="0"/>
              <a:buChar char="•"/>
            </a:pPr>
            <a:r>
              <a:rPr lang="en-US" sz="2400" dirty="0"/>
              <a:t>Euclidean space </a:t>
            </a:r>
            <a:r>
              <a:rPr lang="en-US" altLang="zh-CN" sz="2400" dirty="0" err="1"/>
              <a:t>ℝ</a:t>
            </a:r>
            <a:r>
              <a:rPr lang="en-US" sz="2400" i="1" baseline="30000" dirty="0" err="1"/>
              <a:t>d</a:t>
            </a:r>
            <a:r>
              <a:rPr lang="en-US" sz="2400" baseline="30000" dirty="0"/>
              <a:t> </a:t>
            </a:r>
            <a:r>
              <a:rPr lang="en-US" sz="2400" dirty="0"/>
              <a:t> has doubling dim </a:t>
            </a:r>
            <a:r>
              <a:rPr lang="az-Cyrl-AZ" sz="2400" i="1" dirty="0"/>
              <a:t>Ѳ</a:t>
            </a:r>
            <a:r>
              <a:rPr lang="en-US" sz="2400" i="1" dirty="0"/>
              <a:t>(d)</a:t>
            </a:r>
          </a:p>
          <a:p>
            <a:pPr marL="0" lvl="1">
              <a:buFont typeface="Arial" pitchFamily="34" charset="0"/>
              <a:buChar char="•"/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F4FB6C-8397-673D-8CA5-14211E9473C7}"/>
              </a:ext>
            </a:extLst>
          </p:cNvPr>
          <p:cNvGrpSpPr/>
          <p:nvPr/>
        </p:nvGrpSpPr>
        <p:grpSpPr>
          <a:xfrm>
            <a:off x="8768007" y="5087859"/>
            <a:ext cx="1280861" cy="1563968"/>
            <a:chOff x="4514850" y="3321050"/>
            <a:chExt cx="2038350" cy="2465388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01B45874-9489-9039-025D-5B0C1A9CF6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21050"/>
            <a:ext cx="1143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משוואה" r:id="rId6" imgW="114120" imgH="215640" progId="Equation.3">
                    <p:embed/>
                  </p:oleObj>
                </mc:Choice>
                <mc:Fallback>
                  <p:oleObj name="משוואה" r:id="rId6" imgW="114120" imgH="215640" progId="Equation.3">
                    <p:embed/>
                    <p:pic>
                      <p:nvPicPr>
                        <p:cNvPr id="50" name="Object 49">
                          <a:extLst>
                            <a:ext uri="{FF2B5EF4-FFF2-40B4-BE49-F238E27FC236}">
                              <a16:creationId xmlns:a16="http://schemas.microsoft.com/office/drawing/2014/main" id="{0D6B8733-B381-639F-E8F4-CF3248FBD4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4850" y="3321050"/>
                          <a:ext cx="114300" cy="215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FC64FF2D-DAF4-09AC-51B6-B98D783A32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0" y="3500438"/>
              <a:ext cx="1981200" cy="2286000"/>
              <a:chOff x="2064" y="1968"/>
              <a:chExt cx="1248" cy="1440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22" name="AutoShape 3">
                <a:extLst>
                  <a:ext uri="{FF2B5EF4-FFF2-40B4-BE49-F238E27FC236}">
                    <a16:creationId xmlns:a16="http://schemas.microsoft.com/office/drawing/2014/main" id="{3197FE38-8138-6E02-B464-DD1F9C706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968"/>
                <a:ext cx="1248" cy="1440"/>
              </a:xfrm>
              <a:prstGeom prst="cube">
                <a:avLst>
                  <a:gd name="adj" fmla="val 25000"/>
                </a:avLst>
              </a:prstGeom>
              <a:grp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Line 4">
                <a:extLst>
                  <a:ext uri="{FF2B5EF4-FFF2-40B4-BE49-F238E27FC236}">
                    <a16:creationId xmlns:a16="http://schemas.microsoft.com/office/drawing/2014/main" id="{393D4AB5-D3AF-B2A1-A234-52DD832704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968"/>
                <a:ext cx="0" cy="1152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" name="Line 5">
                <a:extLst>
                  <a:ext uri="{FF2B5EF4-FFF2-40B4-BE49-F238E27FC236}">
                    <a16:creationId xmlns:a16="http://schemas.microsoft.com/office/drawing/2014/main" id="{6EC770E7-86C4-1CF5-819A-D79791BBD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3120"/>
                <a:ext cx="336" cy="288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" name="Line 6">
                <a:extLst>
                  <a:ext uri="{FF2B5EF4-FFF2-40B4-BE49-F238E27FC236}">
                    <a16:creationId xmlns:a16="http://schemas.microsoft.com/office/drawing/2014/main" id="{F8FC21B2-CACB-6D7D-7256-AE8714AB0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120"/>
                <a:ext cx="912" cy="0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3F45BC1A-4EED-C740-38A5-DAF4628AC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4414838"/>
              <a:ext cx="990600" cy="1143000"/>
            </a:xfrm>
            <a:prstGeom prst="cube">
              <a:avLst>
                <a:gd name="adj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AutoShape 10">
              <a:extLst>
                <a:ext uri="{FF2B5EF4-FFF2-40B4-BE49-F238E27FC236}">
                  <a16:creationId xmlns:a16="http://schemas.microsoft.com/office/drawing/2014/main" id="{2A335630-A97A-DE16-BBDF-9A3CB8568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4414838"/>
              <a:ext cx="990600" cy="1143000"/>
            </a:xfrm>
            <a:prstGeom prst="cube">
              <a:avLst>
                <a:gd name="adj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AutoShape 11">
              <a:extLst>
                <a:ext uri="{FF2B5EF4-FFF2-40B4-BE49-F238E27FC236}">
                  <a16:creationId xmlns:a16="http://schemas.microsoft.com/office/drawing/2014/main" id="{2A3C3F65-EABE-B12C-BB4D-5868E8896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4643438"/>
              <a:ext cx="990600" cy="1143000"/>
            </a:xfrm>
            <a:prstGeom prst="cube">
              <a:avLst>
                <a:gd name="adj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AutoShape 12">
              <a:extLst>
                <a:ext uri="{FF2B5EF4-FFF2-40B4-BE49-F238E27FC236}">
                  <a16:creationId xmlns:a16="http://schemas.microsoft.com/office/drawing/2014/main" id="{3872C292-24F6-298E-87E0-2E2F30938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643438"/>
              <a:ext cx="990600" cy="1143000"/>
            </a:xfrm>
            <a:prstGeom prst="cube">
              <a:avLst>
                <a:gd name="adj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399532A1-206B-7BFC-458E-9CE712109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3500438"/>
              <a:ext cx="990600" cy="1143000"/>
            </a:xfrm>
            <a:prstGeom prst="cube">
              <a:avLst>
                <a:gd name="adj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AutoShape 14">
              <a:extLst>
                <a:ext uri="{FF2B5EF4-FFF2-40B4-BE49-F238E27FC236}">
                  <a16:creationId xmlns:a16="http://schemas.microsoft.com/office/drawing/2014/main" id="{8FF5B780-5BA3-BC45-FD19-4839337AB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3500438"/>
              <a:ext cx="990600" cy="1143000"/>
            </a:xfrm>
            <a:prstGeom prst="cube">
              <a:avLst>
                <a:gd name="adj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AutoShape 15">
              <a:extLst>
                <a:ext uri="{FF2B5EF4-FFF2-40B4-BE49-F238E27FC236}">
                  <a16:creationId xmlns:a16="http://schemas.microsoft.com/office/drawing/2014/main" id="{F2744599-C6A2-A009-2401-3A34579C8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3729038"/>
              <a:ext cx="990600" cy="1143000"/>
            </a:xfrm>
            <a:prstGeom prst="cube">
              <a:avLst>
                <a:gd name="adj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2A7D63BA-3577-9767-D1E1-8A9188BDA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729038"/>
              <a:ext cx="990600" cy="1143000"/>
            </a:xfrm>
            <a:prstGeom prst="cube">
              <a:avLst>
                <a:gd name="adj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4479B81-5D55-5730-AC98-31BF69F749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96000" y="3957638"/>
              <a:ext cx="0" cy="182880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26" name="Text Box 17">
            <a:extLst>
              <a:ext uri="{FF2B5EF4-FFF2-40B4-BE49-F238E27FC236}">
                <a16:creationId xmlns:a16="http://schemas.microsoft.com/office/drawing/2014/main" id="{E3FF1FF3-AA87-4842-E104-67155666F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780" y="5545489"/>
            <a:ext cx="2178050" cy="762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000" dirty="0">
                <a:latin typeface="Trebuchet MS" pitchFamily="34" charset="0"/>
                <a:cs typeface="Arial" charset="0"/>
                <a:sym typeface="Symbol" pitchFamily="18" charset="2"/>
              </a:rPr>
              <a:t>2</a:t>
            </a:r>
            <a:r>
              <a:rPr lang="en-US" sz="2800" baseline="30000" dirty="0">
                <a:latin typeface="Trebuchet MS" pitchFamily="34" charset="0"/>
                <a:cs typeface="Arial" charset="0"/>
                <a:sym typeface="Symbol" pitchFamily="18" charset="2"/>
              </a:rPr>
              <a:t>3</a:t>
            </a:r>
            <a:r>
              <a:rPr lang="en-US" sz="2000" dirty="0">
                <a:latin typeface="Trebuchet MS" pitchFamily="34" charset="0"/>
                <a:cs typeface="Arial" charset="0"/>
                <a:sym typeface="Symbol" pitchFamily="18" charset="2"/>
              </a:rPr>
              <a:t> boxes to cover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2000" dirty="0">
                <a:latin typeface="Trebuchet MS" pitchFamily="34" charset="0"/>
                <a:cs typeface="Arial" charset="0"/>
                <a:sym typeface="Symbol" pitchFamily="18" charset="2"/>
              </a:rPr>
              <a:t>larger 3-dim box</a:t>
            </a:r>
            <a:endParaRPr lang="en-US" sz="2800" baseline="30000" dirty="0">
              <a:solidFill>
                <a:schemeClr val="accent2"/>
              </a:solidFill>
              <a:latin typeface="Trebuchet MS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0FEC-A2E1-95E5-D1D0-65218815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9A58C6-9444-4B54-C8C6-3D9445091D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1222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-Spanners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9A58C6-9444-4B54-C8C6-3D9445091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1222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1F8C5902-ECEB-39D8-E8A8-80D7865C7B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8308240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Euclidean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Doubling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𝑑𝑑𝑖𝑚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1F8C5902-ECEB-39D8-E8A8-80D7865C7B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8308240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0" t="-107895" r="-116327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574" t="-107895" r="-1183" b="-3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0" t="-202564" r="-1163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574" t="-202564" r="-118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574" t="-310526" r="-1183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574" t="-400000" r="-1183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87AC24D5-CE41-43BE-ED99-657607FB6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868406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87AC24D5-CE41-43BE-ED99-657607FB6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868406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40" t="-105128" r="-100840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95" t="-105128" r="-1695" b="-3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40" t="-205128" r="-100840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95" t="-205128" r="-1695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40" t="-305128" r="-10084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95" t="-305128" r="-1695" b="-1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40" t="-405128" r="-10084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95" t="-405128" r="-169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907E7A6-28B9-8757-D49E-85945B8A1668}"/>
              </a:ext>
            </a:extLst>
          </p:cNvPr>
          <p:cNvSpPr txBox="1"/>
          <p:nvPr/>
        </p:nvSpPr>
        <p:spPr>
          <a:xfrm>
            <a:off x="5417607" y="1860339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Spanners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1000C780-6F58-FC96-E67E-4AB7DDD4356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36634" y="1615425"/>
            <a:ext cx="70156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7BDD0-DF55-02D3-D3D4-94B0E08634F0}"/>
              </a:ext>
            </a:extLst>
          </p:cNvPr>
          <p:cNvSpPr txBox="1"/>
          <p:nvPr/>
        </p:nvSpPr>
        <p:spPr>
          <a:xfrm>
            <a:off x="7937822" y="394503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[ADD+93]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8B0A8-A44C-72AA-4F53-5149701AF971}"/>
              </a:ext>
            </a:extLst>
          </p:cNvPr>
          <p:cNvSpPr txBox="1"/>
          <p:nvPr/>
        </p:nvSpPr>
        <p:spPr>
          <a:xfrm>
            <a:off x="7937822" y="4465293"/>
            <a:ext cx="157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[BLW17,LS23]</a:t>
            </a:r>
          </a:p>
        </p:txBody>
      </p:sp>
    </p:spTree>
    <p:extLst>
      <p:ext uri="{BB962C8B-B14F-4D97-AF65-F5344CB8AC3E}">
        <p14:creationId xmlns:p14="http://schemas.microsoft.com/office/powerpoint/2010/main" val="2340799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4F50-C874-A48D-1E32-0D56F7116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AB62-A66E-603E-E228-861E0768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Can we transform spanner constructions to tree covers?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F3C24017-80E7-D99F-C13C-16732262BD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7559198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Euclidean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Doubling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𝑑𝑑𝑖𝑚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F3C24017-80E7-D99F-C13C-16732262BD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7559198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107895" r="-116327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107895" r="-1183" b="-3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202564" r="-1163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202564" r="-118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310526" r="-1183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400000" r="-1183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268EF877-13E7-5701-E8C9-FC848F2B7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747808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268EF877-13E7-5701-E8C9-FC848F2B7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747808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105128" r="-100840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105128" r="-1695" b="-3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205128" r="-100840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205128" r="-1695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305128" r="-10084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305128" r="-1695" b="-1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405128" r="-10084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405128" r="-169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03142968-E452-B602-480C-01D8B8DC9798}"/>
              </a:ext>
            </a:extLst>
          </p:cNvPr>
          <p:cNvSpPr txBox="1"/>
          <p:nvPr/>
        </p:nvSpPr>
        <p:spPr>
          <a:xfrm>
            <a:off x="5417607" y="1860339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Spanners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7F1FF4E8-AA89-5786-447C-AF286F8BAFA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36634" y="1615425"/>
            <a:ext cx="70156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5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EF9D-C060-9605-AFD5-6C47670AF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7E1D87CC-E9FB-94F2-2A5A-D40883E873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797175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Euclidean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Doubling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𝑑𝑑𝑖𝑚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7E1D87CC-E9FB-94F2-2A5A-D40883E873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797175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107895" r="-116327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107895" r="-1183" b="-3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202564" r="-1163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202564" r="-118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310526" r="-1183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400000" r="-1183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65C817F3-4958-349B-FF5E-B228CDCA29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036077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65C817F3-4958-349B-FF5E-B228CDCA29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036077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105128" r="-100840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105128" r="-1695" b="-3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205128" r="-100840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205128" r="-1695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305128" r="-10084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305128" r="-1695" b="-1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405128" r="-10084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405128" r="-169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1FFF453A-8514-41D0-5D75-40B8620B8572}"/>
              </a:ext>
            </a:extLst>
          </p:cNvPr>
          <p:cNvSpPr txBox="1"/>
          <p:nvPr/>
        </p:nvSpPr>
        <p:spPr>
          <a:xfrm>
            <a:off x="5417607" y="1860339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Spanners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690DB75-09EF-9BB1-8DE7-FAEDFABD33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4837883"/>
                  </p:ext>
                </p:extLst>
              </p:nvPr>
            </p:nvGraphicFramePr>
            <p:xfrm>
              <a:off x="8256228" y="2422590"/>
              <a:ext cx="3325951" cy="2489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855">
                      <a:extLst>
                        <a:ext uri="{9D8B030D-6E8A-4147-A177-3AD203B41FA5}">
                          <a16:colId xmlns:a16="http://schemas.microsoft.com/office/drawing/2014/main" val="4274546492"/>
                        </a:ext>
                      </a:extLst>
                    </a:gridCol>
                    <a:gridCol w="1438096">
                      <a:extLst>
                        <a:ext uri="{9D8B030D-6E8A-4147-A177-3AD203B41FA5}">
                          <a16:colId xmlns:a16="http://schemas.microsoft.com/office/drawing/2014/main" val="1451397913"/>
                        </a:ext>
                      </a:extLst>
                    </a:gridCol>
                  </a:tblGrid>
                  <a:tr h="4979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292202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83521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5115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72526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sub>
                                </m:sSub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5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690DB75-09EF-9BB1-8DE7-FAEDFABD33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4837883"/>
                  </p:ext>
                </p:extLst>
              </p:nvPr>
            </p:nvGraphicFramePr>
            <p:xfrm>
              <a:off x="8256228" y="2422590"/>
              <a:ext cx="3325951" cy="2489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855">
                      <a:extLst>
                        <a:ext uri="{9D8B030D-6E8A-4147-A177-3AD203B41FA5}">
                          <a16:colId xmlns:a16="http://schemas.microsoft.com/office/drawing/2014/main" val="4274546492"/>
                        </a:ext>
                      </a:extLst>
                    </a:gridCol>
                    <a:gridCol w="1438096">
                      <a:extLst>
                        <a:ext uri="{9D8B030D-6E8A-4147-A177-3AD203B41FA5}">
                          <a16:colId xmlns:a16="http://schemas.microsoft.com/office/drawing/2014/main" val="1451397913"/>
                        </a:ext>
                      </a:extLst>
                    </a:gridCol>
                  </a:tblGrid>
                  <a:tr h="4979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292202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102500" r="-7785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83521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207692" r="-77852" b="-2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5115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300000" r="-77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72526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410256" r="-778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5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313EEF6-B508-DA94-8B1A-0AA31AAD5845}"/>
              </a:ext>
            </a:extLst>
          </p:cNvPr>
          <p:cNvSpPr txBox="1"/>
          <p:nvPr/>
        </p:nvSpPr>
        <p:spPr>
          <a:xfrm>
            <a:off x="9028219" y="1879728"/>
            <a:ext cx="1618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Tree cover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7FB8C-A048-53F7-F345-A08F74A18CC5}"/>
              </a:ext>
            </a:extLst>
          </p:cNvPr>
          <p:cNvSpPr txBox="1"/>
          <p:nvPr/>
        </p:nvSpPr>
        <p:spPr>
          <a:xfrm>
            <a:off x="2176418" y="5898193"/>
            <a:ext cx="868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[ADM+95, GKR01, CGMZ05, MN06, ACEFN17, BFN22, C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L+23, C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L+24a, C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L+24b,…]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E060AC-35A2-2043-3882-AE4FFA46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Can we transform spanner constructions to tree covers?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445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F4EED-7A37-6DB0-0F58-4C8E26B4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5750-C7BE-68F7-A866-2F960CCB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Can we transform spanner constructions to tree covers?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844207E0-268B-9580-28B9-6DEE77B235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6546507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Euclidean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Doubling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𝑑𝑑𝑖𝑚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844207E0-268B-9580-28B9-6DEE77B235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6546507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107895" r="-116327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107895" r="-1183" b="-3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202564" r="-1163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202564" r="-118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310526" r="-1183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400000" r="-1183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8A8A05F8-763A-6CCD-D777-99A332A411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1420622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8A8A05F8-763A-6CCD-D777-99A332A411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1420622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105128" r="-100840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105128" r="-1695" b="-3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205128" r="-100840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205128" r="-1695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305128" r="-10084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305128" r="-1695" b="-1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405128" r="-10084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405128" r="-169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1F8FD9F3-AD9C-B22E-C84B-FF97A3518F9B}"/>
              </a:ext>
            </a:extLst>
          </p:cNvPr>
          <p:cNvSpPr txBox="1"/>
          <p:nvPr/>
        </p:nvSpPr>
        <p:spPr>
          <a:xfrm>
            <a:off x="5417607" y="1860339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Spanners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86C7838-6727-143C-8117-96EF5648AF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7549230"/>
                  </p:ext>
                </p:extLst>
              </p:nvPr>
            </p:nvGraphicFramePr>
            <p:xfrm>
              <a:off x="8256228" y="2422590"/>
              <a:ext cx="3325951" cy="2489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855">
                      <a:extLst>
                        <a:ext uri="{9D8B030D-6E8A-4147-A177-3AD203B41FA5}">
                          <a16:colId xmlns:a16="http://schemas.microsoft.com/office/drawing/2014/main" val="4274546492"/>
                        </a:ext>
                      </a:extLst>
                    </a:gridCol>
                    <a:gridCol w="1438096">
                      <a:extLst>
                        <a:ext uri="{9D8B030D-6E8A-4147-A177-3AD203B41FA5}">
                          <a16:colId xmlns:a16="http://schemas.microsoft.com/office/drawing/2014/main" val="1451397913"/>
                        </a:ext>
                      </a:extLst>
                    </a:gridCol>
                  </a:tblGrid>
                  <a:tr h="4979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292202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83521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5115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72526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sub>
                                </m:sSub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5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86C7838-6727-143C-8117-96EF5648AF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7549230"/>
                  </p:ext>
                </p:extLst>
              </p:nvPr>
            </p:nvGraphicFramePr>
            <p:xfrm>
              <a:off x="8256228" y="2422590"/>
              <a:ext cx="3325951" cy="2489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855">
                      <a:extLst>
                        <a:ext uri="{9D8B030D-6E8A-4147-A177-3AD203B41FA5}">
                          <a16:colId xmlns:a16="http://schemas.microsoft.com/office/drawing/2014/main" val="4274546492"/>
                        </a:ext>
                      </a:extLst>
                    </a:gridCol>
                    <a:gridCol w="1438096">
                      <a:extLst>
                        <a:ext uri="{9D8B030D-6E8A-4147-A177-3AD203B41FA5}">
                          <a16:colId xmlns:a16="http://schemas.microsoft.com/office/drawing/2014/main" val="1451397913"/>
                        </a:ext>
                      </a:extLst>
                    </a:gridCol>
                  </a:tblGrid>
                  <a:tr h="4979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292202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102500" r="-7785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83521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207692" r="-77852" b="-2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5115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300000" r="-77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72526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410256" r="-778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5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FBD6DE6-1D2D-2E37-E0C3-4B085928F438}"/>
              </a:ext>
            </a:extLst>
          </p:cNvPr>
          <p:cNvSpPr txBox="1"/>
          <p:nvPr/>
        </p:nvSpPr>
        <p:spPr>
          <a:xfrm>
            <a:off x="9028219" y="1879728"/>
            <a:ext cx="1618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Tree cover</a:t>
            </a:r>
          </a:p>
        </p:txBody>
      </p:sp>
    </p:spTree>
    <p:extLst>
      <p:ext uri="{BB962C8B-B14F-4D97-AF65-F5344CB8AC3E}">
        <p14:creationId xmlns:p14="http://schemas.microsoft.com/office/powerpoint/2010/main" val="241544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76DF-8EB0-F177-18F7-0416C618E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CE6D-8997-9639-0CC0-9648B659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Can we transform spanner constructions to tree covers?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CBAEA483-69C3-84E8-E1BD-3954C1C183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976317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Euclidean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Doubling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𝑑𝑑𝑖𝑚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CBAEA483-69C3-84E8-E1BD-3954C1C183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976317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107895" r="-116327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107895" r="-1183" b="-3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202564" r="-1163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202564" r="-118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310526" r="-1183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400000" r="-1183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50E0E3E5-6A2D-6C84-0E74-34745FE6C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580895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50E0E3E5-6A2D-6C84-0E74-34745FE6C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580895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105128" r="-100840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105128" r="-1695" b="-3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205128" r="-100840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205128" r="-1695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305128" r="-10084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305128" r="-1695" b="-1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405128" r="-10084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405128" r="-169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E4F341E-782C-9514-3634-8BBFBBF7394A}"/>
              </a:ext>
            </a:extLst>
          </p:cNvPr>
          <p:cNvSpPr txBox="1"/>
          <p:nvPr/>
        </p:nvSpPr>
        <p:spPr>
          <a:xfrm>
            <a:off x="5417607" y="1860339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Spanners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0B2D376-492A-A1A4-964A-9FB270B72D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5899291"/>
                  </p:ext>
                </p:extLst>
              </p:nvPr>
            </p:nvGraphicFramePr>
            <p:xfrm>
              <a:off x="8256228" y="2422590"/>
              <a:ext cx="3325951" cy="2489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855">
                      <a:extLst>
                        <a:ext uri="{9D8B030D-6E8A-4147-A177-3AD203B41FA5}">
                          <a16:colId xmlns:a16="http://schemas.microsoft.com/office/drawing/2014/main" val="4274546492"/>
                        </a:ext>
                      </a:extLst>
                    </a:gridCol>
                    <a:gridCol w="1438096">
                      <a:extLst>
                        <a:ext uri="{9D8B030D-6E8A-4147-A177-3AD203B41FA5}">
                          <a16:colId xmlns:a16="http://schemas.microsoft.com/office/drawing/2014/main" val="1451397913"/>
                        </a:ext>
                      </a:extLst>
                    </a:gridCol>
                  </a:tblGrid>
                  <a:tr h="4979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292202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83521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5115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72526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sub>
                                </m:sSub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5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0B2D376-492A-A1A4-964A-9FB270B72D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5899291"/>
                  </p:ext>
                </p:extLst>
              </p:nvPr>
            </p:nvGraphicFramePr>
            <p:xfrm>
              <a:off x="8256228" y="2422590"/>
              <a:ext cx="3325951" cy="2489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855">
                      <a:extLst>
                        <a:ext uri="{9D8B030D-6E8A-4147-A177-3AD203B41FA5}">
                          <a16:colId xmlns:a16="http://schemas.microsoft.com/office/drawing/2014/main" val="4274546492"/>
                        </a:ext>
                      </a:extLst>
                    </a:gridCol>
                    <a:gridCol w="1438096">
                      <a:extLst>
                        <a:ext uri="{9D8B030D-6E8A-4147-A177-3AD203B41FA5}">
                          <a16:colId xmlns:a16="http://schemas.microsoft.com/office/drawing/2014/main" val="1451397913"/>
                        </a:ext>
                      </a:extLst>
                    </a:gridCol>
                  </a:tblGrid>
                  <a:tr h="4979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292202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102500" r="-7785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83521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207692" r="-77852" b="-2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5115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300000" r="-77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72526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410256" r="-778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5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1AEEFC7-7517-3E3D-84D0-0EBD0B037FDF}"/>
              </a:ext>
            </a:extLst>
          </p:cNvPr>
          <p:cNvSpPr txBox="1"/>
          <p:nvPr/>
        </p:nvSpPr>
        <p:spPr>
          <a:xfrm>
            <a:off x="9028219" y="1879728"/>
            <a:ext cx="1618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Tree cover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6E19C-BC4D-5D4E-2BD9-06FE6F440FE6}"/>
              </a:ext>
            </a:extLst>
          </p:cNvPr>
          <p:cNvSpPr txBox="1"/>
          <p:nvPr/>
        </p:nvSpPr>
        <p:spPr>
          <a:xfrm>
            <a:off x="8256228" y="5604582"/>
            <a:ext cx="3588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Trees are not </a:t>
            </a:r>
            <a:r>
              <a:rPr lang="en-US" sz="2400" b="1" i="1" dirty="0">
                <a:solidFill>
                  <a:srgbClr val="FF0000"/>
                </a:solidFill>
              </a:rPr>
              <a:t>spanning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(there are Steiner edges)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039744C-5A7C-3B32-53EE-1801CCD736DF}"/>
                  </a:ext>
                </a:extLst>
              </p14:cNvPr>
              <p14:cNvContentPartPr/>
              <p14:nvPr/>
            </p14:nvContentPartPr>
            <p14:xfrm>
              <a:off x="11964356" y="3402375"/>
              <a:ext cx="22320" cy="1500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039744C-5A7C-3B32-53EE-1801CCD736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55356" y="3393735"/>
                <a:ext cx="39960" cy="15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90E150D-C0B0-A628-3A59-298217D01E77}"/>
                  </a:ext>
                </a:extLst>
              </p14:cNvPr>
              <p14:cNvContentPartPr/>
              <p14:nvPr/>
            </p14:nvContentPartPr>
            <p14:xfrm>
              <a:off x="11839340" y="3414965"/>
              <a:ext cx="1497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90E150D-C0B0-A628-3A59-298217D01E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30340" y="3405965"/>
                <a:ext cx="167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EDBD3E5-A720-8180-A445-D8F3D1A34BD3}"/>
                  </a:ext>
                </a:extLst>
              </p14:cNvPr>
              <p14:cNvContentPartPr/>
              <p14:nvPr/>
            </p14:nvContentPartPr>
            <p14:xfrm>
              <a:off x="11845862" y="4875880"/>
              <a:ext cx="1328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EDBD3E5-A720-8180-A445-D8F3D1A34B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37222" y="4867240"/>
                <a:ext cx="1504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082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7D160-FEA0-212A-1F23-A66E2A4B9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0120-D646-814E-5B5B-1484C1B2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Can we transform spanner constructions to tree covers?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078484A4-4C77-82CC-09B5-7F6311C96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9760584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Euclidean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Doubling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𝑑𝑑𝑖𝑚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l-GR" sz="2000" i="1" kern="1200" dirty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078484A4-4C77-82CC-09B5-7F6311C96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9760584"/>
                  </p:ext>
                </p:extLst>
              </p:nvPr>
            </p:nvGraphicFramePr>
            <p:xfrm>
              <a:off x="409904" y="2434595"/>
              <a:ext cx="4004442" cy="2432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0330">
                      <a:extLst>
                        <a:ext uri="{9D8B030D-6E8A-4147-A177-3AD203B41FA5}">
                          <a16:colId xmlns:a16="http://schemas.microsoft.com/office/drawing/2014/main" val="1875858399"/>
                        </a:ext>
                      </a:extLst>
                    </a:gridCol>
                    <a:gridCol w="2144112">
                      <a:extLst>
                        <a:ext uri="{9D8B030D-6E8A-4147-A177-3AD203B41FA5}">
                          <a16:colId xmlns:a16="http://schemas.microsoft.com/office/drawing/2014/main" val="3085178512"/>
                        </a:ext>
                      </a:extLst>
                    </a:gridCol>
                  </a:tblGrid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Graph 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Stretch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26606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107895" r="-116327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107895" r="-1183" b="-3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764729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0" t="-202564" r="-1163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202564" r="-118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73787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Planar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310526" r="-1183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2679735"/>
                      </a:ext>
                    </a:extLst>
                  </a:tr>
                  <a:tr h="48648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Minor-free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574" t="-400000" r="-1183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2704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410507B8-2CB0-4E23-BB3D-FA6919EDFA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2089186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410507B8-2CB0-4E23-BB3D-FA6919EDFA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2089186"/>
                  </p:ext>
                </p:extLst>
              </p:nvPr>
            </p:nvGraphicFramePr>
            <p:xfrm>
              <a:off x="4680082" y="2422590"/>
              <a:ext cx="2992004" cy="2456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6002">
                      <a:extLst>
                        <a:ext uri="{9D8B030D-6E8A-4147-A177-3AD203B41FA5}">
                          <a16:colId xmlns:a16="http://schemas.microsoft.com/office/drawing/2014/main" val="2213236803"/>
                        </a:ext>
                      </a:extLst>
                    </a:gridCol>
                    <a:gridCol w="1496002">
                      <a:extLst>
                        <a:ext uri="{9D8B030D-6E8A-4147-A177-3AD203B41FA5}">
                          <a16:colId xmlns:a16="http://schemas.microsoft.com/office/drawing/2014/main" val="2646235206"/>
                        </a:ext>
                      </a:extLst>
                    </a:gridCol>
                  </a:tblGrid>
                  <a:tr h="49135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16679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105128" r="-100840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105128" r="-1695" b="-3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4578180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205128" r="-100840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205128" r="-1695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209012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305128" r="-10084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305128" r="-1695" b="-1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3601785"/>
                      </a:ext>
                    </a:extLst>
                  </a:tr>
                  <a:tr h="491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0" t="-405128" r="-10084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405128" r="-169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234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FA428392-82EC-BD48-767C-6EA643A6FAF0}"/>
              </a:ext>
            </a:extLst>
          </p:cNvPr>
          <p:cNvSpPr txBox="1"/>
          <p:nvPr/>
        </p:nvSpPr>
        <p:spPr>
          <a:xfrm>
            <a:off x="5417607" y="1860339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Spanners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317F7CB-C1F3-8CD1-A4AC-D38E2D2E33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3410"/>
                  </p:ext>
                </p:extLst>
              </p:nvPr>
            </p:nvGraphicFramePr>
            <p:xfrm>
              <a:off x="8256228" y="2422590"/>
              <a:ext cx="3325951" cy="2489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855">
                      <a:extLst>
                        <a:ext uri="{9D8B030D-6E8A-4147-A177-3AD203B41FA5}">
                          <a16:colId xmlns:a16="http://schemas.microsoft.com/office/drawing/2014/main" val="4274546492"/>
                        </a:ext>
                      </a:extLst>
                    </a:gridCol>
                    <a:gridCol w="1438096">
                      <a:extLst>
                        <a:ext uri="{9D8B030D-6E8A-4147-A177-3AD203B41FA5}">
                          <a16:colId xmlns:a16="http://schemas.microsoft.com/office/drawing/2014/main" val="1451397913"/>
                        </a:ext>
                      </a:extLst>
                    </a:gridCol>
                  </a:tblGrid>
                  <a:tr h="4979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292202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83521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𝑑𝑑𝑖𝑚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5115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−3 </m:t>
                                    </m:r>
                                  </m:sup>
                                </m:sSup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72526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l-GR" sz="2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𝜀</m:t>
                                    </m:r>
                                  </m:sub>
                                </m:sSub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5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317F7CB-C1F3-8CD1-A4AC-D38E2D2E33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3410"/>
                  </p:ext>
                </p:extLst>
              </p:nvPr>
            </p:nvGraphicFramePr>
            <p:xfrm>
              <a:off x="8256228" y="2422590"/>
              <a:ext cx="3325951" cy="2489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855">
                      <a:extLst>
                        <a:ext uri="{9D8B030D-6E8A-4147-A177-3AD203B41FA5}">
                          <a16:colId xmlns:a16="http://schemas.microsoft.com/office/drawing/2014/main" val="4274546492"/>
                        </a:ext>
                      </a:extLst>
                    </a:gridCol>
                    <a:gridCol w="1438096">
                      <a:extLst>
                        <a:ext uri="{9D8B030D-6E8A-4147-A177-3AD203B41FA5}">
                          <a16:colId xmlns:a16="http://schemas.microsoft.com/office/drawing/2014/main" val="1451397913"/>
                        </a:ext>
                      </a:extLst>
                    </a:gridCol>
                  </a:tblGrid>
                  <a:tr h="4979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Lightness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292202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102500" r="-7785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83521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207692" r="-77852" b="-2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51155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300000" r="-77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72526"/>
                      </a:ext>
                    </a:extLst>
                  </a:tr>
                  <a:tr h="497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1" t="-410256" r="-778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5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E52590-11A8-39AB-3E9A-784FAC211761}"/>
              </a:ext>
            </a:extLst>
          </p:cNvPr>
          <p:cNvSpPr txBox="1"/>
          <p:nvPr/>
        </p:nvSpPr>
        <p:spPr>
          <a:xfrm>
            <a:off x="9028219" y="1879728"/>
            <a:ext cx="1618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Tree cover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89106-0801-F51F-3DF7-FFA426D804F7}"/>
              </a:ext>
            </a:extLst>
          </p:cNvPr>
          <p:cNvSpPr txBox="1"/>
          <p:nvPr/>
        </p:nvSpPr>
        <p:spPr>
          <a:xfrm>
            <a:off x="8256228" y="5604582"/>
            <a:ext cx="3588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Trees are not </a:t>
            </a:r>
            <a:r>
              <a:rPr lang="en-US" sz="2400" b="1" i="1" dirty="0">
                <a:solidFill>
                  <a:srgbClr val="FF0000"/>
                </a:solidFill>
              </a:rPr>
              <a:t>spanning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(there are Steiner edges)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6B8D8-869A-E9AE-D58E-00DEDC73AEC7}"/>
              </a:ext>
            </a:extLst>
          </p:cNvPr>
          <p:cNvSpPr txBox="1"/>
          <p:nvPr/>
        </p:nvSpPr>
        <p:spPr>
          <a:xfrm>
            <a:off x="347288" y="5621194"/>
            <a:ext cx="74498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>
                <a:solidFill>
                  <a:srgbClr val="C00000"/>
                </a:solidFill>
              </a:rPr>
              <a:t>Q1: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C00000"/>
                </a:solidFill>
              </a:rPr>
              <a:t>spanning</a:t>
            </a:r>
            <a:r>
              <a:rPr lang="en-US" sz="2200" dirty="0"/>
              <a:t> tree cover with </a:t>
            </a:r>
            <a:r>
              <a:rPr lang="en-US" sz="2200" b="1" dirty="0">
                <a:solidFill>
                  <a:srgbClr val="C00000"/>
                </a:solidFill>
              </a:rPr>
              <a:t>O(1)</a:t>
            </a:r>
            <a:r>
              <a:rPr lang="en-US" sz="2200" dirty="0"/>
              <a:t> stretch and #trees?</a:t>
            </a:r>
          </a:p>
          <a:p>
            <a:endParaRPr lang="en-US" sz="2200" dirty="0"/>
          </a:p>
          <a:p>
            <a:r>
              <a:rPr lang="en-US" sz="2200" b="1" u="sng" dirty="0">
                <a:solidFill>
                  <a:srgbClr val="C00000"/>
                </a:solidFill>
              </a:rPr>
              <a:t>Q2: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 tree cover with </a:t>
            </a:r>
            <a:r>
              <a:rPr lang="en-US" sz="2200" b="1" dirty="0">
                <a:solidFill>
                  <a:srgbClr val="C00000"/>
                </a:solidFill>
              </a:rPr>
              <a:t>O(1)</a:t>
            </a:r>
            <a:r>
              <a:rPr lang="en-US" sz="2200" dirty="0"/>
              <a:t> stretch and </a:t>
            </a:r>
            <a:r>
              <a:rPr lang="en-US" sz="2200" b="1" dirty="0">
                <a:solidFill>
                  <a:srgbClr val="C00000"/>
                </a:solidFill>
              </a:rPr>
              <a:t>lightness</a:t>
            </a:r>
            <a:r>
              <a:rPr lang="en-US" sz="2200" dirty="0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4835D3-F7A5-C442-F9E1-6CB37488F452}"/>
                  </a:ext>
                </a:extLst>
              </p14:cNvPr>
              <p14:cNvContentPartPr/>
              <p14:nvPr/>
            </p14:nvContentPartPr>
            <p14:xfrm>
              <a:off x="11964356" y="3402375"/>
              <a:ext cx="22320" cy="1500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4835D3-F7A5-C442-F9E1-6CB37488F4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55356" y="3393735"/>
                <a:ext cx="39960" cy="15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269687-4485-5FDF-6EB4-2F8BF91107BE}"/>
                  </a:ext>
                </a:extLst>
              </p14:cNvPr>
              <p14:cNvContentPartPr/>
              <p14:nvPr/>
            </p14:nvContentPartPr>
            <p14:xfrm>
              <a:off x="11839340" y="3414965"/>
              <a:ext cx="1497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269687-4485-5FDF-6EB4-2F8BF91107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30340" y="3405965"/>
                <a:ext cx="167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2EADBB-B812-7DFA-1EE5-CA0F1D55AB20}"/>
                  </a:ext>
                </a:extLst>
              </p14:cNvPr>
              <p14:cNvContentPartPr/>
              <p14:nvPr/>
            </p14:nvContentPartPr>
            <p14:xfrm>
              <a:off x="11845862" y="4875880"/>
              <a:ext cx="1328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2EADBB-B812-7DFA-1EE5-CA0F1D55AB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37222" y="4867240"/>
                <a:ext cx="1504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332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805E8-04A7-12C1-DB83-8FC24D081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21CA35A-3828-F29D-8E5A-2CB330D7EC3D}"/>
              </a:ext>
            </a:extLst>
          </p:cNvPr>
          <p:cNvSpPr/>
          <p:nvPr/>
        </p:nvSpPr>
        <p:spPr>
          <a:xfrm>
            <a:off x="629920" y="1102530"/>
            <a:ext cx="11115040" cy="1107440"/>
          </a:xfrm>
          <a:custGeom>
            <a:avLst/>
            <a:gdLst>
              <a:gd name="connsiteX0" fmla="*/ 1300480 w 11115040"/>
              <a:gd name="connsiteY0" fmla="*/ 152400 h 1107440"/>
              <a:gd name="connsiteX1" fmla="*/ 1239520 w 11115040"/>
              <a:gd name="connsiteY1" fmla="*/ 142240 h 1107440"/>
              <a:gd name="connsiteX2" fmla="*/ 1168400 w 11115040"/>
              <a:gd name="connsiteY2" fmla="*/ 121920 h 1107440"/>
              <a:gd name="connsiteX3" fmla="*/ 1087120 w 11115040"/>
              <a:gd name="connsiteY3" fmla="*/ 111760 h 1107440"/>
              <a:gd name="connsiteX4" fmla="*/ 701040 w 11115040"/>
              <a:gd name="connsiteY4" fmla="*/ 132080 h 1107440"/>
              <a:gd name="connsiteX5" fmla="*/ 568960 w 11115040"/>
              <a:gd name="connsiteY5" fmla="*/ 172720 h 1107440"/>
              <a:gd name="connsiteX6" fmla="*/ 71120 w 11115040"/>
              <a:gd name="connsiteY6" fmla="*/ 436880 h 1107440"/>
              <a:gd name="connsiteX7" fmla="*/ 20320 w 11115040"/>
              <a:gd name="connsiteY7" fmla="*/ 477520 h 1107440"/>
              <a:gd name="connsiteX8" fmla="*/ 0 w 11115040"/>
              <a:gd name="connsiteY8" fmla="*/ 518160 h 1107440"/>
              <a:gd name="connsiteX9" fmla="*/ 20320 w 11115040"/>
              <a:gd name="connsiteY9" fmla="*/ 822960 h 1107440"/>
              <a:gd name="connsiteX10" fmla="*/ 60960 w 11115040"/>
              <a:gd name="connsiteY10" fmla="*/ 843280 h 1107440"/>
              <a:gd name="connsiteX11" fmla="*/ 111760 w 11115040"/>
              <a:gd name="connsiteY11" fmla="*/ 883920 h 1107440"/>
              <a:gd name="connsiteX12" fmla="*/ 152400 w 11115040"/>
              <a:gd name="connsiteY12" fmla="*/ 904240 h 1107440"/>
              <a:gd name="connsiteX13" fmla="*/ 264160 w 11115040"/>
              <a:gd name="connsiteY13" fmla="*/ 965200 h 1107440"/>
              <a:gd name="connsiteX14" fmla="*/ 314960 w 11115040"/>
              <a:gd name="connsiteY14" fmla="*/ 985520 h 1107440"/>
              <a:gd name="connsiteX15" fmla="*/ 406400 w 11115040"/>
              <a:gd name="connsiteY15" fmla="*/ 1026160 h 1107440"/>
              <a:gd name="connsiteX16" fmla="*/ 599440 w 11115040"/>
              <a:gd name="connsiteY16" fmla="*/ 1056640 h 1107440"/>
              <a:gd name="connsiteX17" fmla="*/ 660400 w 11115040"/>
              <a:gd name="connsiteY17" fmla="*/ 1076960 h 1107440"/>
              <a:gd name="connsiteX18" fmla="*/ 802640 w 11115040"/>
              <a:gd name="connsiteY18" fmla="*/ 1097280 h 1107440"/>
              <a:gd name="connsiteX19" fmla="*/ 914400 w 11115040"/>
              <a:gd name="connsiteY19" fmla="*/ 1107440 h 1107440"/>
              <a:gd name="connsiteX20" fmla="*/ 1635760 w 11115040"/>
              <a:gd name="connsiteY20" fmla="*/ 1087120 h 1107440"/>
              <a:gd name="connsiteX21" fmla="*/ 2123440 w 11115040"/>
              <a:gd name="connsiteY21" fmla="*/ 1046480 h 1107440"/>
              <a:gd name="connsiteX22" fmla="*/ 2214880 w 11115040"/>
              <a:gd name="connsiteY22" fmla="*/ 1036320 h 1107440"/>
              <a:gd name="connsiteX23" fmla="*/ 2489200 w 11115040"/>
              <a:gd name="connsiteY23" fmla="*/ 1005840 h 1107440"/>
              <a:gd name="connsiteX24" fmla="*/ 2682240 w 11115040"/>
              <a:gd name="connsiteY24" fmla="*/ 985520 h 1107440"/>
              <a:gd name="connsiteX25" fmla="*/ 3068320 w 11115040"/>
              <a:gd name="connsiteY25" fmla="*/ 904240 h 1107440"/>
              <a:gd name="connsiteX26" fmla="*/ 3210560 w 11115040"/>
              <a:gd name="connsiteY26" fmla="*/ 894080 h 1107440"/>
              <a:gd name="connsiteX27" fmla="*/ 3423920 w 11115040"/>
              <a:gd name="connsiteY27" fmla="*/ 863600 h 1107440"/>
              <a:gd name="connsiteX28" fmla="*/ 3616960 w 11115040"/>
              <a:gd name="connsiteY28" fmla="*/ 843280 h 1107440"/>
              <a:gd name="connsiteX29" fmla="*/ 4114800 w 11115040"/>
              <a:gd name="connsiteY29" fmla="*/ 782320 h 1107440"/>
              <a:gd name="connsiteX30" fmla="*/ 5445760 w 11115040"/>
              <a:gd name="connsiteY30" fmla="*/ 721360 h 1107440"/>
              <a:gd name="connsiteX31" fmla="*/ 6624320 w 11115040"/>
              <a:gd name="connsiteY31" fmla="*/ 741680 h 1107440"/>
              <a:gd name="connsiteX32" fmla="*/ 7091680 w 11115040"/>
              <a:gd name="connsiteY32" fmla="*/ 762000 h 1107440"/>
              <a:gd name="connsiteX33" fmla="*/ 7945120 w 11115040"/>
              <a:gd name="connsiteY33" fmla="*/ 782320 h 1107440"/>
              <a:gd name="connsiteX34" fmla="*/ 8890000 w 11115040"/>
              <a:gd name="connsiteY34" fmla="*/ 792480 h 1107440"/>
              <a:gd name="connsiteX35" fmla="*/ 10353040 w 11115040"/>
              <a:gd name="connsiteY35" fmla="*/ 772160 h 1107440"/>
              <a:gd name="connsiteX36" fmla="*/ 10728960 w 11115040"/>
              <a:gd name="connsiteY36" fmla="*/ 629920 h 1107440"/>
              <a:gd name="connsiteX37" fmla="*/ 11084560 w 11115040"/>
              <a:gd name="connsiteY37" fmla="*/ 386080 h 1107440"/>
              <a:gd name="connsiteX38" fmla="*/ 11115040 w 11115040"/>
              <a:gd name="connsiteY38" fmla="*/ 335280 h 1107440"/>
              <a:gd name="connsiteX39" fmla="*/ 11084560 w 11115040"/>
              <a:gd name="connsiteY39" fmla="*/ 274320 h 1107440"/>
              <a:gd name="connsiteX40" fmla="*/ 10911840 w 11115040"/>
              <a:gd name="connsiteY40" fmla="*/ 132080 h 1107440"/>
              <a:gd name="connsiteX41" fmla="*/ 10779760 w 11115040"/>
              <a:gd name="connsiteY41" fmla="*/ 60960 h 1107440"/>
              <a:gd name="connsiteX42" fmla="*/ 10698480 w 11115040"/>
              <a:gd name="connsiteY42" fmla="*/ 10160 h 1107440"/>
              <a:gd name="connsiteX43" fmla="*/ 10617200 w 11115040"/>
              <a:gd name="connsiteY43" fmla="*/ 0 h 1107440"/>
              <a:gd name="connsiteX44" fmla="*/ 9682480 w 11115040"/>
              <a:gd name="connsiteY44" fmla="*/ 10160 h 1107440"/>
              <a:gd name="connsiteX45" fmla="*/ 9438640 w 11115040"/>
              <a:gd name="connsiteY45" fmla="*/ 40640 h 1107440"/>
              <a:gd name="connsiteX46" fmla="*/ 9123680 w 11115040"/>
              <a:gd name="connsiteY46" fmla="*/ 50800 h 1107440"/>
              <a:gd name="connsiteX47" fmla="*/ 8412480 w 11115040"/>
              <a:gd name="connsiteY47" fmla="*/ 40640 h 1107440"/>
              <a:gd name="connsiteX48" fmla="*/ 7071360 w 11115040"/>
              <a:gd name="connsiteY48" fmla="*/ 81280 h 1107440"/>
              <a:gd name="connsiteX49" fmla="*/ 6664960 w 11115040"/>
              <a:gd name="connsiteY49" fmla="*/ 91440 h 1107440"/>
              <a:gd name="connsiteX50" fmla="*/ 5648960 w 11115040"/>
              <a:gd name="connsiteY50" fmla="*/ 111760 h 1107440"/>
              <a:gd name="connsiteX51" fmla="*/ 5374640 w 11115040"/>
              <a:gd name="connsiteY51" fmla="*/ 121920 h 1107440"/>
              <a:gd name="connsiteX52" fmla="*/ 5080000 w 11115040"/>
              <a:gd name="connsiteY52" fmla="*/ 142240 h 1107440"/>
              <a:gd name="connsiteX53" fmla="*/ 4328160 w 11115040"/>
              <a:gd name="connsiteY53" fmla="*/ 152400 h 1107440"/>
              <a:gd name="connsiteX54" fmla="*/ 4023360 w 11115040"/>
              <a:gd name="connsiteY54" fmla="*/ 162560 h 1107440"/>
              <a:gd name="connsiteX55" fmla="*/ 2275840 w 11115040"/>
              <a:gd name="connsiteY55" fmla="*/ 142240 h 1107440"/>
              <a:gd name="connsiteX56" fmla="*/ 2225040 w 11115040"/>
              <a:gd name="connsiteY56" fmla="*/ 132080 h 1107440"/>
              <a:gd name="connsiteX57" fmla="*/ 2194560 w 11115040"/>
              <a:gd name="connsiteY57" fmla="*/ 121920 h 1107440"/>
              <a:gd name="connsiteX58" fmla="*/ 2032000 w 11115040"/>
              <a:gd name="connsiteY58" fmla="*/ 111760 h 1107440"/>
              <a:gd name="connsiteX59" fmla="*/ 1686560 w 11115040"/>
              <a:gd name="connsiteY59" fmla="*/ 132080 h 1107440"/>
              <a:gd name="connsiteX60" fmla="*/ 1574800 w 11115040"/>
              <a:gd name="connsiteY60" fmla="*/ 152400 h 1107440"/>
              <a:gd name="connsiteX61" fmla="*/ 1442720 w 11115040"/>
              <a:gd name="connsiteY61" fmla="*/ 162560 h 1107440"/>
              <a:gd name="connsiteX62" fmla="*/ 1300480 w 11115040"/>
              <a:gd name="connsiteY62" fmla="*/ 152400 h 110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115040" h="1107440">
                <a:moveTo>
                  <a:pt x="1300480" y="152400"/>
                </a:moveTo>
                <a:cubicBezTo>
                  <a:pt x="1266613" y="149013"/>
                  <a:pt x="1259593" y="146872"/>
                  <a:pt x="1239520" y="142240"/>
                </a:cubicBezTo>
                <a:cubicBezTo>
                  <a:pt x="1215496" y="136696"/>
                  <a:pt x="1192577" y="126755"/>
                  <a:pt x="1168400" y="121920"/>
                </a:cubicBezTo>
                <a:cubicBezTo>
                  <a:pt x="1141626" y="116565"/>
                  <a:pt x="1114213" y="115147"/>
                  <a:pt x="1087120" y="111760"/>
                </a:cubicBezTo>
                <a:cubicBezTo>
                  <a:pt x="958427" y="118533"/>
                  <a:pt x="829029" y="117022"/>
                  <a:pt x="701040" y="132080"/>
                </a:cubicBezTo>
                <a:cubicBezTo>
                  <a:pt x="655292" y="137462"/>
                  <a:pt x="611087" y="154087"/>
                  <a:pt x="568960" y="172720"/>
                </a:cubicBezTo>
                <a:cubicBezTo>
                  <a:pt x="292734" y="294897"/>
                  <a:pt x="248856" y="306540"/>
                  <a:pt x="71120" y="436880"/>
                </a:cubicBezTo>
                <a:cubicBezTo>
                  <a:pt x="53633" y="449704"/>
                  <a:pt x="37253" y="463973"/>
                  <a:pt x="20320" y="477520"/>
                </a:cubicBezTo>
                <a:cubicBezTo>
                  <a:pt x="13547" y="491067"/>
                  <a:pt x="0" y="503014"/>
                  <a:pt x="0" y="518160"/>
                </a:cubicBezTo>
                <a:cubicBezTo>
                  <a:pt x="0" y="619986"/>
                  <a:pt x="1555" y="722879"/>
                  <a:pt x="20320" y="822960"/>
                </a:cubicBezTo>
                <a:cubicBezTo>
                  <a:pt x="23111" y="837846"/>
                  <a:pt x="48358" y="834879"/>
                  <a:pt x="60960" y="843280"/>
                </a:cubicBezTo>
                <a:cubicBezTo>
                  <a:pt x="79003" y="855309"/>
                  <a:pt x="93717" y="871891"/>
                  <a:pt x="111760" y="883920"/>
                </a:cubicBezTo>
                <a:cubicBezTo>
                  <a:pt x="124362" y="892321"/>
                  <a:pt x="139104" y="896987"/>
                  <a:pt x="152400" y="904240"/>
                </a:cubicBezTo>
                <a:cubicBezTo>
                  <a:pt x="193829" y="926838"/>
                  <a:pt x="222862" y="946845"/>
                  <a:pt x="264160" y="965200"/>
                </a:cubicBezTo>
                <a:cubicBezTo>
                  <a:pt x="280826" y="972607"/>
                  <a:pt x="298294" y="978113"/>
                  <a:pt x="314960" y="985520"/>
                </a:cubicBezTo>
                <a:cubicBezTo>
                  <a:pt x="341587" y="997354"/>
                  <a:pt x="378054" y="1020255"/>
                  <a:pt x="406400" y="1026160"/>
                </a:cubicBezTo>
                <a:cubicBezTo>
                  <a:pt x="470175" y="1039446"/>
                  <a:pt x="599440" y="1056640"/>
                  <a:pt x="599440" y="1056640"/>
                </a:cubicBezTo>
                <a:cubicBezTo>
                  <a:pt x="619760" y="1063413"/>
                  <a:pt x="639736" y="1071324"/>
                  <a:pt x="660400" y="1076960"/>
                </a:cubicBezTo>
                <a:cubicBezTo>
                  <a:pt x="703287" y="1088656"/>
                  <a:pt x="761495" y="1093166"/>
                  <a:pt x="802640" y="1097280"/>
                </a:cubicBezTo>
                <a:lnTo>
                  <a:pt x="914400" y="1107440"/>
                </a:lnTo>
                <a:lnTo>
                  <a:pt x="1635760" y="1087120"/>
                </a:lnTo>
                <a:cubicBezTo>
                  <a:pt x="1791982" y="1080808"/>
                  <a:pt x="1966096" y="1062757"/>
                  <a:pt x="2123440" y="1046480"/>
                </a:cubicBezTo>
                <a:lnTo>
                  <a:pt x="2214880" y="1036320"/>
                </a:lnTo>
                <a:cubicBezTo>
                  <a:pt x="2589337" y="998874"/>
                  <a:pt x="1985417" y="1063415"/>
                  <a:pt x="2489200" y="1005840"/>
                </a:cubicBezTo>
                <a:cubicBezTo>
                  <a:pt x="2553484" y="998493"/>
                  <a:pt x="2618188" y="994670"/>
                  <a:pt x="2682240" y="985520"/>
                </a:cubicBezTo>
                <a:cubicBezTo>
                  <a:pt x="2983559" y="942474"/>
                  <a:pt x="2702811" y="965158"/>
                  <a:pt x="3068320" y="904240"/>
                </a:cubicBezTo>
                <a:cubicBezTo>
                  <a:pt x="3115207" y="896425"/>
                  <a:pt x="3163333" y="899477"/>
                  <a:pt x="3210560" y="894080"/>
                </a:cubicBezTo>
                <a:cubicBezTo>
                  <a:pt x="3281937" y="885923"/>
                  <a:pt x="3352633" y="872511"/>
                  <a:pt x="3423920" y="863600"/>
                </a:cubicBezTo>
                <a:cubicBezTo>
                  <a:pt x="3488123" y="855575"/>
                  <a:pt x="3552783" y="851508"/>
                  <a:pt x="3616960" y="843280"/>
                </a:cubicBezTo>
                <a:cubicBezTo>
                  <a:pt x="4009008" y="793017"/>
                  <a:pt x="3620553" y="827252"/>
                  <a:pt x="4114800" y="782320"/>
                </a:cubicBezTo>
                <a:cubicBezTo>
                  <a:pt x="4795615" y="720428"/>
                  <a:pt x="4589484" y="741993"/>
                  <a:pt x="5445760" y="721360"/>
                </a:cubicBezTo>
                <a:lnTo>
                  <a:pt x="6624320" y="741680"/>
                </a:lnTo>
                <a:cubicBezTo>
                  <a:pt x="6780206" y="745529"/>
                  <a:pt x="6935820" y="757204"/>
                  <a:pt x="7091680" y="762000"/>
                </a:cubicBezTo>
                <a:lnTo>
                  <a:pt x="7945120" y="782320"/>
                </a:lnTo>
                <a:lnTo>
                  <a:pt x="8890000" y="792480"/>
                </a:lnTo>
                <a:cubicBezTo>
                  <a:pt x="9377680" y="785707"/>
                  <a:pt x="9865773" y="793346"/>
                  <a:pt x="10353040" y="772160"/>
                </a:cubicBezTo>
                <a:cubicBezTo>
                  <a:pt x="10430969" y="768772"/>
                  <a:pt x="10676548" y="661367"/>
                  <a:pt x="10728960" y="629920"/>
                </a:cubicBezTo>
                <a:cubicBezTo>
                  <a:pt x="10852202" y="555975"/>
                  <a:pt x="11084560" y="386080"/>
                  <a:pt x="11084560" y="386080"/>
                </a:cubicBezTo>
                <a:cubicBezTo>
                  <a:pt x="11094720" y="369147"/>
                  <a:pt x="11115040" y="355027"/>
                  <a:pt x="11115040" y="335280"/>
                </a:cubicBezTo>
                <a:cubicBezTo>
                  <a:pt x="11115040" y="312562"/>
                  <a:pt x="11100624" y="290384"/>
                  <a:pt x="11084560" y="274320"/>
                </a:cubicBezTo>
                <a:cubicBezTo>
                  <a:pt x="11031821" y="221581"/>
                  <a:pt x="10972941" y="174851"/>
                  <a:pt x="10911840" y="132080"/>
                </a:cubicBezTo>
                <a:cubicBezTo>
                  <a:pt x="10870876" y="103405"/>
                  <a:pt x="10823175" y="85769"/>
                  <a:pt x="10779760" y="60960"/>
                </a:cubicBezTo>
                <a:cubicBezTo>
                  <a:pt x="10752020" y="45108"/>
                  <a:pt x="10728395" y="21378"/>
                  <a:pt x="10698480" y="10160"/>
                </a:cubicBezTo>
                <a:cubicBezTo>
                  <a:pt x="10672914" y="573"/>
                  <a:pt x="10644293" y="3387"/>
                  <a:pt x="10617200" y="0"/>
                </a:cubicBezTo>
                <a:lnTo>
                  <a:pt x="9682480" y="10160"/>
                </a:lnTo>
                <a:cubicBezTo>
                  <a:pt x="9318853" y="17086"/>
                  <a:pt x="9760022" y="17684"/>
                  <a:pt x="9438640" y="40640"/>
                </a:cubicBezTo>
                <a:cubicBezTo>
                  <a:pt x="9333866" y="48124"/>
                  <a:pt x="9228667" y="47413"/>
                  <a:pt x="9123680" y="50800"/>
                </a:cubicBezTo>
                <a:cubicBezTo>
                  <a:pt x="8886613" y="47413"/>
                  <a:pt x="8649567" y="39229"/>
                  <a:pt x="8412480" y="40640"/>
                </a:cubicBezTo>
                <a:cubicBezTo>
                  <a:pt x="6736168" y="50618"/>
                  <a:pt x="7944616" y="45878"/>
                  <a:pt x="7071360" y="81280"/>
                </a:cubicBezTo>
                <a:cubicBezTo>
                  <a:pt x="6935962" y="86769"/>
                  <a:pt x="6800438" y="88537"/>
                  <a:pt x="6664960" y="91440"/>
                </a:cubicBezTo>
                <a:lnTo>
                  <a:pt x="5648960" y="111760"/>
                </a:lnTo>
                <a:cubicBezTo>
                  <a:pt x="5557483" y="113921"/>
                  <a:pt x="5466012" y="117025"/>
                  <a:pt x="5374640" y="121920"/>
                </a:cubicBezTo>
                <a:cubicBezTo>
                  <a:pt x="5276334" y="127186"/>
                  <a:pt x="5178405" y="139374"/>
                  <a:pt x="5080000" y="142240"/>
                </a:cubicBezTo>
                <a:cubicBezTo>
                  <a:pt x="4829470" y="149537"/>
                  <a:pt x="4578773" y="149013"/>
                  <a:pt x="4328160" y="152400"/>
                </a:cubicBezTo>
                <a:cubicBezTo>
                  <a:pt x="4226560" y="155787"/>
                  <a:pt x="4125016" y="162560"/>
                  <a:pt x="4023360" y="162560"/>
                </a:cubicBezTo>
                <a:cubicBezTo>
                  <a:pt x="2677270" y="162560"/>
                  <a:pt x="2975704" y="172669"/>
                  <a:pt x="2275840" y="142240"/>
                </a:cubicBezTo>
                <a:cubicBezTo>
                  <a:pt x="2258907" y="138853"/>
                  <a:pt x="2241793" y="136268"/>
                  <a:pt x="2225040" y="132080"/>
                </a:cubicBezTo>
                <a:cubicBezTo>
                  <a:pt x="2214650" y="129483"/>
                  <a:pt x="2205211" y="123041"/>
                  <a:pt x="2194560" y="121920"/>
                </a:cubicBezTo>
                <a:cubicBezTo>
                  <a:pt x="2140566" y="116236"/>
                  <a:pt x="2086187" y="115147"/>
                  <a:pt x="2032000" y="111760"/>
                </a:cubicBezTo>
                <a:lnTo>
                  <a:pt x="1686560" y="132080"/>
                </a:lnTo>
                <a:cubicBezTo>
                  <a:pt x="1408737" y="152408"/>
                  <a:pt x="1751139" y="131654"/>
                  <a:pt x="1574800" y="152400"/>
                </a:cubicBezTo>
                <a:cubicBezTo>
                  <a:pt x="1530946" y="157559"/>
                  <a:pt x="1486747" y="159173"/>
                  <a:pt x="1442720" y="162560"/>
                </a:cubicBezTo>
                <a:cubicBezTo>
                  <a:pt x="1358376" y="176617"/>
                  <a:pt x="1334347" y="155787"/>
                  <a:pt x="1300480" y="15240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2D901-8F28-2199-E86B-126047B1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26" y="281096"/>
            <a:ext cx="10515600" cy="1325563"/>
          </a:xfrm>
        </p:spPr>
        <p:txBody>
          <a:bodyPr/>
          <a:lstStyle/>
          <a:p>
            <a:r>
              <a:rPr lang="en-US" dirty="0"/>
              <a:t>Main Result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7817-60B0-374A-13E2-3342640F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642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02824A-F718-F08B-9DBF-33D9D18DA526}"/>
                  </a:ext>
                </a:extLst>
              </p:cNvPr>
              <p:cNvSpPr/>
              <p:nvPr/>
            </p:nvSpPr>
            <p:spPr>
              <a:xfrm>
                <a:off x="834633" y="1291779"/>
                <a:ext cx="11472983" cy="3248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400" dirty="0">
                    <a:solidFill>
                      <a:srgbClr val="23373B"/>
                    </a:solidFill>
                  </a:rPr>
                  <a:t>Every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doubling graph </a:t>
                </a:r>
                <a:r>
                  <a:rPr lang="en-US" sz="2400" dirty="0">
                    <a:solidFill>
                      <a:srgbClr val="23373B"/>
                    </a:solidFill>
                  </a:rPr>
                  <a:t>has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spanning</a:t>
                </a:r>
                <a:r>
                  <a:rPr lang="en-US" sz="2400" dirty="0">
                    <a:solidFill>
                      <a:srgbClr val="23373B"/>
                    </a:solidFill>
                  </a:rPr>
                  <a:t> (1+ϵ)-stretch tree cover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3373B"/>
                    </a:solidFill>
                  </a:rPr>
                  <a:t> trees           (for any ϵ &gt; 0)</a:t>
                </a:r>
                <a:endParaRPr lang="en-US" sz="2400" dirty="0">
                  <a:solidFill>
                    <a:srgbClr val="0000FF"/>
                  </a:solidFill>
                </a:endParaRPr>
              </a:p>
              <a:p>
                <a:pPr marL="171450" lvl="1" indent="-171450">
                  <a:buFontTx/>
                  <a:buChar char="-"/>
                </a:pPr>
                <a:endParaRPr lang="en-US" sz="1200" dirty="0"/>
              </a:p>
              <a:p>
                <a:pPr marL="342900" indent="-342900">
                  <a:buFontTx/>
                  <a:buChar char="-"/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Doubling graph: </a:t>
                </a:r>
                <a:r>
                  <a:rPr lang="en-US" sz="2400" dirty="0">
                    <a:solidFill>
                      <a:srgbClr val="23373B"/>
                    </a:solidFill>
                  </a:rPr>
                  <a:t>graph whose shortest-path metric is doubling. </a:t>
                </a:r>
              </a:p>
              <a:p>
                <a:r>
                  <a:rPr lang="en-US" sz="2400" dirty="0">
                    <a:solidFill>
                      <a:srgbClr val="23373B"/>
                    </a:solidFill>
                  </a:rPr>
                  <a:t>      Well-studied family (doubling graphs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⊇</m:t>
                    </m:r>
                  </m:oMath>
                </a14:m>
                <a:r>
                  <a:rPr lang="en-US" sz="2400" dirty="0">
                    <a:solidFill>
                      <a:srgbClr val="23373B"/>
                    </a:solidFill>
                  </a:rPr>
                  <a:t> doubling metrics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⊇</m:t>
                    </m:r>
                  </m:oMath>
                </a14:m>
                <a:r>
                  <a:rPr lang="en-US" sz="2400" dirty="0">
                    <a:solidFill>
                      <a:srgbClr val="23373B"/>
                    </a:solidFill>
                  </a:rPr>
                  <a:t> Euclidean spaces).</a:t>
                </a:r>
                <a:endParaRPr lang="en-US" sz="2400" b="0" i="0" u="none" strike="noStrike" baseline="0" dirty="0">
                  <a:solidFill>
                    <a:srgbClr val="23373B"/>
                  </a:solidFill>
                </a:endParaRPr>
              </a:p>
              <a:p>
                <a:pPr algn="l"/>
                <a:endParaRPr lang="en-US" sz="2400" dirty="0">
                  <a:solidFill>
                    <a:srgbClr val="23373B"/>
                  </a:solidFill>
                </a:endParaRPr>
              </a:p>
              <a:p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02824A-F718-F08B-9DBF-33D9D18DA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3" y="1291779"/>
                <a:ext cx="11472983" cy="3248069"/>
              </a:xfrm>
              <a:prstGeom prst="rect">
                <a:avLst/>
              </a:prstGeom>
              <a:blipFill>
                <a:blip r:embed="rId3"/>
                <a:stretch>
                  <a:fillRect l="-773" t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256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3B2FE-27D3-2837-A67B-1D0770825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576E463-9A62-32E4-ADDB-721DF48BFEBB}"/>
              </a:ext>
            </a:extLst>
          </p:cNvPr>
          <p:cNvSpPr/>
          <p:nvPr/>
        </p:nvSpPr>
        <p:spPr>
          <a:xfrm>
            <a:off x="629920" y="1102530"/>
            <a:ext cx="11115040" cy="1107440"/>
          </a:xfrm>
          <a:custGeom>
            <a:avLst/>
            <a:gdLst>
              <a:gd name="connsiteX0" fmla="*/ 1300480 w 11115040"/>
              <a:gd name="connsiteY0" fmla="*/ 152400 h 1107440"/>
              <a:gd name="connsiteX1" fmla="*/ 1239520 w 11115040"/>
              <a:gd name="connsiteY1" fmla="*/ 142240 h 1107440"/>
              <a:gd name="connsiteX2" fmla="*/ 1168400 w 11115040"/>
              <a:gd name="connsiteY2" fmla="*/ 121920 h 1107440"/>
              <a:gd name="connsiteX3" fmla="*/ 1087120 w 11115040"/>
              <a:gd name="connsiteY3" fmla="*/ 111760 h 1107440"/>
              <a:gd name="connsiteX4" fmla="*/ 701040 w 11115040"/>
              <a:gd name="connsiteY4" fmla="*/ 132080 h 1107440"/>
              <a:gd name="connsiteX5" fmla="*/ 568960 w 11115040"/>
              <a:gd name="connsiteY5" fmla="*/ 172720 h 1107440"/>
              <a:gd name="connsiteX6" fmla="*/ 71120 w 11115040"/>
              <a:gd name="connsiteY6" fmla="*/ 436880 h 1107440"/>
              <a:gd name="connsiteX7" fmla="*/ 20320 w 11115040"/>
              <a:gd name="connsiteY7" fmla="*/ 477520 h 1107440"/>
              <a:gd name="connsiteX8" fmla="*/ 0 w 11115040"/>
              <a:gd name="connsiteY8" fmla="*/ 518160 h 1107440"/>
              <a:gd name="connsiteX9" fmla="*/ 20320 w 11115040"/>
              <a:gd name="connsiteY9" fmla="*/ 822960 h 1107440"/>
              <a:gd name="connsiteX10" fmla="*/ 60960 w 11115040"/>
              <a:gd name="connsiteY10" fmla="*/ 843280 h 1107440"/>
              <a:gd name="connsiteX11" fmla="*/ 111760 w 11115040"/>
              <a:gd name="connsiteY11" fmla="*/ 883920 h 1107440"/>
              <a:gd name="connsiteX12" fmla="*/ 152400 w 11115040"/>
              <a:gd name="connsiteY12" fmla="*/ 904240 h 1107440"/>
              <a:gd name="connsiteX13" fmla="*/ 264160 w 11115040"/>
              <a:gd name="connsiteY13" fmla="*/ 965200 h 1107440"/>
              <a:gd name="connsiteX14" fmla="*/ 314960 w 11115040"/>
              <a:gd name="connsiteY14" fmla="*/ 985520 h 1107440"/>
              <a:gd name="connsiteX15" fmla="*/ 406400 w 11115040"/>
              <a:gd name="connsiteY15" fmla="*/ 1026160 h 1107440"/>
              <a:gd name="connsiteX16" fmla="*/ 599440 w 11115040"/>
              <a:gd name="connsiteY16" fmla="*/ 1056640 h 1107440"/>
              <a:gd name="connsiteX17" fmla="*/ 660400 w 11115040"/>
              <a:gd name="connsiteY17" fmla="*/ 1076960 h 1107440"/>
              <a:gd name="connsiteX18" fmla="*/ 802640 w 11115040"/>
              <a:gd name="connsiteY18" fmla="*/ 1097280 h 1107440"/>
              <a:gd name="connsiteX19" fmla="*/ 914400 w 11115040"/>
              <a:gd name="connsiteY19" fmla="*/ 1107440 h 1107440"/>
              <a:gd name="connsiteX20" fmla="*/ 1635760 w 11115040"/>
              <a:gd name="connsiteY20" fmla="*/ 1087120 h 1107440"/>
              <a:gd name="connsiteX21" fmla="*/ 2123440 w 11115040"/>
              <a:gd name="connsiteY21" fmla="*/ 1046480 h 1107440"/>
              <a:gd name="connsiteX22" fmla="*/ 2214880 w 11115040"/>
              <a:gd name="connsiteY22" fmla="*/ 1036320 h 1107440"/>
              <a:gd name="connsiteX23" fmla="*/ 2489200 w 11115040"/>
              <a:gd name="connsiteY23" fmla="*/ 1005840 h 1107440"/>
              <a:gd name="connsiteX24" fmla="*/ 2682240 w 11115040"/>
              <a:gd name="connsiteY24" fmla="*/ 985520 h 1107440"/>
              <a:gd name="connsiteX25" fmla="*/ 3068320 w 11115040"/>
              <a:gd name="connsiteY25" fmla="*/ 904240 h 1107440"/>
              <a:gd name="connsiteX26" fmla="*/ 3210560 w 11115040"/>
              <a:gd name="connsiteY26" fmla="*/ 894080 h 1107440"/>
              <a:gd name="connsiteX27" fmla="*/ 3423920 w 11115040"/>
              <a:gd name="connsiteY27" fmla="*/ 863600 h 1107440"/>
              <a:gd name="connsiteX28" fmla="*/ 3616960 w 11115040"/>
              <a:gd name="connsiteY28" fmla="*/ 843280 h 1107440"/>
              <a:gd name="connsiteX29" fmla="*/ 4114800 w 11115040"/>
              <a:gd name="connsiteY29" fmla="*/ 782320 h 1107440"/>
              <a:gd name="connsiteX30" fmla="*/ 5445760 w 11115040"/>
              <a:gd name="connsiteY30" fmla="*/ 721360 h 1107440"/>
              <a:gd name="connsiteX31" fmla="*/ 6624320 w 11115040"/>
              <a:gd name="connsiteY31" fmla="*/ 741680 h 1107440"/>
              <a:gd name="connsiteX32" fmla="*/ 7091680 w 11115040"/>
              <a:gd name="connsiteY32" fmla="*/ 762000 h 1107440"/>
              <a:gd name="connsiteX33" fmla="*/ 7945120 w 11115040"/>
              <a:gd name="connsiteY33" fmla="*/ 782320 h 1107440"/>
              <a:gd name="connsiteX34" fmla="*/ 8890000 w 11115040"/>
              <a:gd name="connsiteY34" fmla="*/ 792480 h 1107440"/>
              <a:gd name="connsiteX35" fmla="*/ 10353040 w 11115040"/>
              <a:gd name="connsiteY35" fmla="*/ 772160 h 1107440"/>
              <a:gd name="connsiteX36" fmla="*/ 10728960 w 11115040"/>
              <a:gd name="connsiteY36" fmla="*/ 629920 h 1107440"/>
              <a:gd name="connsiteX37" fmla="*/ 11084560 w 11115040"/>
              <a:gd name="connsiteY37" fmla="*/ 386080 h 1107440"/>
              <a:gd name="connsiteX38" fmla="*/ 11115040 w 11115040"/>
              <a:gd name="connsiteY38" fmla="*/ 335280 h 1107440"/>
              <a:gd name="connsiteX39" fmla="*/ 11084560 w 11115040"/>
              <a:gd name="connsiteY39" fmla="*/ 274320 h 1107440"/>
              <a:gd name="connsiteX40" fmla="*/ 10911840 w 11115040"/>
              <a:gd name="connsiteY40" fmla="*/ 132080 h 1107440"/>
              <a:gd name="connsiteX41" fmla="*/ 10779760 w 11115040"/>
              <a:gd name="connsiteY41" fmla="*/ 60960 h 1107440"/>
              <a:gd name="connsiteX42" fmla="*/ 10698480 w 11115040"/>
              <a:gd name="connsiteY42" fmla="*/ 10160 h 1107440"/>
              <a:gd name="connsiteX43" fmla="*/ 10617200 w 11115040"/>
              <a:gd name="connsiteY43" fmla="*/ 0 h 1107440"/>
              <a:gd name="connsiteX44" fmla="*/ 9682480 w 11115040"/>
              <a:gd name="connsiteY44" fmla="*/ 10160 h 1107440"/>
              <a:gd name="connsiteX45" fmla="*/ 9438640 w 11115040"/>
              <a:gd name="connsiteY45" fmla="*/ 40640 h 1107440"/>
              <a:gd name="connsiteX46" fmla="*/ 9123680 w 11115040"/>
              <a:gd name="connsiteY46" fmla="*/ 50800 h 1107440"/>
              <a:gd name="connsiteX47" fmla="*/ 8412480 w 11115040"/>
              <a:gd name="connsiteY47" fmla="*/ 40640 h 1107440"/>
              <a:gd name="connsiteX48" fmla="*/ 7071360 w 11115040"/>
              <a:gd name="connsiteY48" fmla="*/ 81280 h 1107440"/>
              <a:gd name="connsiteX49" fmla="*/ 6664960 w 11115040"/>
              <a:gd name="connsiteY49" fmla="*/ 91440 h 1107440"/>
              <a:gd name="connsiteX50" fmla="*/ 5648960 w 11115040"/>
              <a:gd name="connsiteY50" fmla="*/ 111760 h 1107440"/>
              <a:gd name="connsiteX51" fmla="*/ 5374640 w 11115040"/>
              <a:gd name="connsiteY51" fmla="*/ 121920 h 1107440"/>
              <a:gd name="connsiteX52" fmla="*/ 5080000 w 11115040"/>
              <a:gd name="connsiteY52" fmla="*/ 142240 h 1107440"/>
              <a:gd name="connsiteX53" fmla="*/ 4328160 w 11115040"/>
              <a:gd name="connsiteY53" fmla="*/ 152400 h 1107440"/>
              <a:gd name="connsiteX54" fmla="*/ 4023360 w 11115040"/>
              <a:gd name="connsiteY54" fmla="*/ 162560 h 1107440"/>
              <a:gd name="connsiteX55" fmla="*/ 2275840 w 11115040"/>
              <a:gd name="connsiteY55" fmla="*/ 142240 h 1107440"/>
              <a:gd name="connsiteX56" fmla="*/ 2225040 w 11115040"/>
              <a:gd name="connsiteY56" fmla="*/ 132080 h 1107440"/>
              <a:gd name="connsiteX57" fmla="*/ 2194560 w 11115040"/>
              <a:gd name="connsiteY57" fmla="*/ 121920 h 1107440"/>
              <a:gd name="connsiteX58" fmla="*/ 2032000 w 11115040"/>
              <a:gd name="connsiteY58" fmla="*/ 111760 h 1107440"/>
              <a:gd name="connsiteX59" fmla="*/ 1686560 w 11115040"/>
              <a:gd name="connsiteY59" fmla="*/ 132080 h 1107440"/>
              <a:gd name="connsiteX60" fmla="*/ 1574800 w 11115040"/>
              <a:gd name="connsiteY60" fmla="*/ 152400 h 1107440"/>
              <a:gd name="connsiteX61" fmla="*/ 1442720 w 11115040"/>
              <a:gd name="connsiteY61" fmla="*/ 162560 h 1107440"/>
              <a:gd name="connsiteX62" fmla="*/ 1300480 w 11115040"/>
              <a:gd name="connsiteY62" fmla="*/ 152400 h 110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115040" h="1107440">
                <a:moveTo>
                  <a:pt x="1300480" y="152400"/>
                </a:moveTo>
                <a:cubicBezTo>
                  <a:pt x="1266613" y="149013"/>
                  <a:pt x="1259593" y="146872"/>
                  <a:pt x="1239520" y="142240"/>
                </a:cubicBezTo>
                <a:cubicBezTo>
                  <a:pt x="1215496" y="136696"/>
                  <a:pt x="1192577" y="126755"/>
                  <a:pt x="1168400" y="121920"/>
                </a:cubicBezTo>
                <a:cubicBezTo>
                  <a:pt x="1141626" y="116565"/>
                  <a:pt x="1114213" y="115147"/>
                  <a:pt x="1087120" y="111760"/>
                </a:cubicBezTo>
                <a:cubicBezTo>
                  <a:pt x="958427" y="118533"/>
                  <a:pt x="829029" y="117022"/>
                  <a:pt x="701040" y="132080"/>
                </a:cubicBezTo>
                <a:cubicBezTo>
                  <a:pt x="655292" y="137462"/>
                  <a:pt x="611087" y="154087"/>
                  <a:pt x="568960" y="172720"/>
                </a:cubicBezTo>
                <a:cubicBezTo>
                  <a:pt x="292734" y="294897"/>
                  <a:pt x="248856" y="306540"/>
                  <a:pt x="71120" y="436880"/>
                </a:cubicBezTo>
                <a:cubicBezTo>
                  <a:pt x="53633" y="449704"/>
                  <a:pt x="37253" y="463973"/>
                  <a:pt x="20320" y="477520"/>
                </a:cubicBezTo>
                <a:cubicBezTo>
                  <a:pt x="13547" y="491067"/>
                  <a:pt x="0" y="503014"/>
                  <a:pt x="0" y="518160"/>
                </a:cubicBezTo>
                <a:cubicBezTo>
                  <a:pt x="0" y="619986"/>
                  <a:pt x="1555" y="722879"/>
                  <a:pt x="20320" y="822960"/>
                </a:cubicBezTo>
                <a:cubicBezTo>
                  <a:pt x="23111" y="837846"/>
                  <a:pt x="48358" y="834879"/>
                  <a:pt x="60960" y="843280"/>
                </a:cubicBezTo>
                <a:cubicBezTo>
                  <a:pt x="79003" y="855309"/>
                  <a:pt x="93717" y="871891"/>
                  <a:pt x="111760" y="883920"/>
                </a:cubicBezTo>
                <a:cubicBezTo>
                  <a:pt x="124362" y="892321"/>
                  <a:pt x="139104" y="896987"/>
                  <a:pt x="152400" y="904240"/>
                </a:cubicBezTo>
                <a:cubicBezTo>
                  <a:pt x="193829" y="926838"/>
                  <a:pt x="222862" y="946845"/>
                  <a:pt x="264160" y="965200"/>
                </a:cubicBezTo>
                <a:cubicBezTo>
                  <a:pt x="280826" y="972607"/>
                  <a:pt x="298294" y="978113"/>
                  <a:pt x="314960" y="985520"/>
                </a:cubicBezTo>
                <a:cubicBezTo>
                  <a:pt x="341587" y="997354"/>
                  <a:pt x="378054" y="1020255"/>
                  <a:pt x="406400" y="1026160"/>
                </a:cubicBezTo>
                <a:cubicBezTo>
                  <a:pt x="470175" y="1039446"/>
                  <a:pt x="599440" y="1056640"/>
                  <a:pt x="599440" y="1056640"/>
                </a:cubicBezTo>
                <a:cubicBezTo>
                  <a:pt x="619760" y="1063413"/>
                  <a:pt x="639736" y="1071324"/>
                  <a:pt x="660400" y="1076960"/>
                </a:cubicBezTo>
                <a:cubicBezTo>
                  <a:pt x="703287" y="1088656"/>
                  <a:pt x="761495" y="1093166"/>
                  <a:pt x="802640" y="1097280"/>
                </a:cubicBezTo>
                <a:lnTo>
                  <a:pt x="914400" y="1107440"/>
                </a:lnTo>
                <a:lnTo>
                  <a:pt x="1635760" y="1087120"/>
                </a:lnTo>
                <a:cubicBezTo>
                  <a:pt x="1791982" y="1080808"/>
                  <a:pt x="1966096" y="1062757"/>
                  <a:pt x="2123440" y="1046480"/>
                </a:cubicBezTo>
                <a:lnTo>
                  <a:pt x="2214880" y="1036320"/>
                </a:lnTo>
                <a:cubicBezTo>
                  <a:pt x="2589337" y="998874"/>
                  <a:pt x="1985417" y="1063415"/>
                  <a:pt x="2489200" y="1005840"/>
                </a:cubicBezTo>
                <a:cubicBezTo>
                  <a:pt x="2553484" y="998493"/>
                  <a:pt x="2618188" y="994670"/>
                  <a:pt x="2682240" y="985520"/>
                </a:cubicBezTo>
                <a:cubicBezTo>
                  <a:pt x="2983559" y="942474"/>
                  <a:pt x="2702811" y="965158"/>
                  <a:pt x="3068320" y="904240"/>
                </a:cubicBezTo>
                <a:cubicBezTo>
                  <a:pt x="3115207" y="896425"/>
                  <a:pt x="3163333" y="899477"/>
                  <a:pt x="3210560" y="894080"/>
                </a:cubicBezTo>
                <a:cubicBezTo>
                  <a:pt x="3281937" y="885923"/>
                  <a:pt x="3352633" y="872511"/>
                  <a:pt x="3423920" y="863600"/>
                </a:cubicBezTo>
                <a:cubicBezTo>
                  <a:pt x="3488123" y="855575"/>
                  <a:pt x="3552783" y="851508"/>
                  <a:pt x="3616960" y="843280"/>
                </a:cubicBezTo>
                <a:cubicBezTo>
                  <a:pt x="4009008" y="793017"/>
                  <a:pt x="3620553" y="827252"/>
                  <a:pt x="4114800" y="782320"/>
                </a:cubicBezTo>
                <a:cubicBezTo>
                  <a:pt x="4795615" y="720428"/>
                  <a:pt x="4589484" y="741993"/>
                  <a:pt x="5445760" y="721360"/>
                </a:cubicBezTo>
                <a:lnTo>
                  <a:pt x="6624320" y="741680"/>
                </a:lnTo>
                <a:cubicBezTo>
                  <a:pt x="6780206" y="745529"/>
                  <a:pt x="6935820" y="757204"/>
                  <a:pt x="7091680" y="762000"/>
                </a:cubicBezTo>
                <a:lnTo>
                  <a:pt x="7945120" y="782320"/>
                </a:lnTo>
                <a:lnTo>
                  <a:pt x="8890000" y="792480"/>
                </a:lnTo>
                <a:cubicBezTo>
                  <a:pt x="9377680" y="785707"/>
                  <a:pt x="9865773" y="793346"/>
                  <a:pt x="10353040" y="772160"/>
                </a:cubicBezTo>
                <a:cubicBezTo>
                  <a:pt x="10430969" y="768772"/>
                  <a:pt x="10676548" y="661367"/>
                  <a:pt x="10728960" y="629920"/>
                </a:cubicBezTo>
                <a:cubicBezTo>
                  <a:pt x="10852202" y="555975"/>
                  <a:pt x="11084560" y="386080"/>
                  <a:pt x="11084560" y="386080"/>
                </a:cubicBezTo>
                <a:cubicBezTo>
                  <a:pt x="11094720" y="369147"/>
                  <a:pt x="11115040" y="355027"/>
                  <a:pt x="11115040" y="335280"/>
                </a:cubicBezTo>
                <a:cubicBezTo>
                  <a:pt x="11115040" y="312562"/>
                  <a:pt x="11100624" y="290384"/>
                  <a:pt x="11084560" y="274320"/>
                </a:cubicBezTo>
                <a:cubicBezTo>
                  <a:pt x="11031821" y="221581"/>
                  <a:pt x="10972941" y="174851"/>
                  <a:pt x="10911840" y="132080"/>
                </a:cubicBezTo>
                <a:cubicBezTo>
                  <a:pt x="10870876" y="103405"/>
                  <a:pt x="10823175" y="85769"/>
                  <a:pt x="10779760" y="60960"/>
                </a:cubicBezTo>
                <a:cubicBezTo>
                  <a:pt x="10752020" y="45108"/>
                  <a:pt x="10728395" y="21378"/>
                  <a:pt x="10698480" y="10160"/>
                </a:cubicBezTo>
                <a:cubicBezTo>
                  <a:pt x="10672914" y="573"/>
                  <a:pt x="10644293" y="3387"/>
                  <a:pt x="10617200" y="0"/>
                </a:cubicBezTo>
                <a:lnTo>
                  <a:pt x="9682480" y="10160"/>
                </a:lnTo>
                <a:cubicBezTo>
                  <a:pt x="9318853" y="17086"/>
                  <a:pt x="9760022" y="17684"/>
                  <a:pt x="9438640" y="40640"/>
                </a:cubicBezTo>
                <a:cubicBezTo>
                  <a:pt x="9333866" y="48124"/>
                  <a:pt x="9228667" y="47413"/>
                  <a:pt x="9123680" y="50800"/>
                </a:cubicBezTo>
                <a:cubicBezTo>
                  <a:pt x="8886613" y="47413"/>
                  <a:pt x="8649567" y="39229"/>
                  <a:pt x="8412480" y="40640"/>
                </a:cubicBezTo>
                <a:cubicBezTo>
                  <a:pt x="6736168" y="50618"/>
                  <a:pt x="7944616" y="45878"/>
                  <a:pt x="7071360" y="81280"/>
                </a:cubicBezTo>
                <a:cubicBezTo>
                  <a:pt x="6935962" y="86769"/>
                  <a:pt x="6800438" y="88537"/>
                  <a:pt x="6664960" y="91440"/>
                </a:cubicBezTo>
                <a:lnTo>
                  <a:pt x="5648960" y="111760"/>
                </a:lnTo>
                <a:cubicBezTo>
                  <a:pt x="5557483" y="113921"/>
                  <a:pt x="5466012" y="117025"/>
                  <a:pt x="5374640" y="121920"/>
                </a:cubicBezTo>
                <a:cubicBezTo>
                  <a:pt x="5276334" y="127186"/>
                  <a:pt x="5178405" y="139374"/>
                  <a:pt x="5080000" y="142240"/>
                </a:cubicBezTo>
                <a:cubicBezTo>
                  <a:pt x="4829470" y="149537"/>
                  <a:pt x="4578773" y="149013"/>
                  <a:pt x="4328160" y="152400"/>
                </a:cubicBezTo>
                <a:cubicBezTo>
                  <a:pt x="4226560" y="155787"/>
                  <a:pt x="4125016" y="162560"/>
                  <a:pt x="4023360" y="162560"/>
                </a:cubicBezTo>
                <a:cubicBezTo>
                  <a:pt x="2677270" y="162560"/>
                  <a:pt x="2975704" y="172669"/>
                  <a:pt x="2275840" y="142240"/>
                </a:cubicBezTo>
                <a:cubicBezTo>
                  <a:pt x="2258907" y="138853"/>
                  <a:pt x="2241793" y="136268"/>
                  <a:pt x="2225040" y="132080"/>
                </a:cubicBezTo>
                <a:cubicBezTo>
                  <a:pt x="2214650" y="129483"/>
                  <a:pt x="2205211" y="123041"/>
                  <a:pt x="2194560" y="121920"/>
                </a:cubicBezTo>
                <a:cubicBezTo>
                  <a:pt x="2140566" y="116236"/>
                  <a:pt x="2086187" y="115147"/>
                  <a:pt x="2032000" y="111760"/>
                </a:cubicBezTo>
                <a:lnTo>
                  <a:pt x="1686560" y="132080"/>
                </a:lnTo>
                <a:cubicBezTo>
                  <a:pt x="1408737" y="152408"/>
                  <a:pt x="1751139" y="131654"/>
                  <a:pt x="1574800" y="152400"/>
                </a:cubicBezTo>
                <a:cubicBezTo>
                  <a:pt x="1530946" y="157559"/>
                  <a:pt x="1486747" y="159173"/>
                  <a:pt x="1442720" y="162560"/>
                </a:cubicBezTo>
                <a:cubicBezTo>
                  <a:pt x="1358376" y="176617"/>
                  <a:pt x="1334347" y="155787"/>
                  <a:pt x="1300480" y="15240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68D46-9D2D-31AE-E7CC-48C966B4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26" y="281096"/>
            <a:ext cx="10515600" cy="1325563"/>
          </a:xfrm>
        </p:spPr>
        <p:txBody>
          <a:bodyPr/>
          <a:lstStyle/>
          <a:p>
            <a:r>
              <a:rPr lang="en-US" dirty="0"/>
              <a:t>Main Result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E703-54EE-A1C0-D2F3-FEB8188BC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AB1EC7-DF27-F444-9C62-0019F8C07513}"/>
                  </a:ext>
                </a:extLst>
              </p:cNvPr>
              <p:cNvSpPr/>
              <p:nvPr/>
            </p:nvSpPr>
            <p:spPr>
              <a:xfrm>
                <a:off x="834633" y="1291779"/>
                <a:ext cx="11472983" cy="3248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400" dirty="0">
                    <a:solidFill>
                      <a:srgbClr val="23373B"/>
                    </a:solidFill>
                  </a:rPr>
                  <a:t>Every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doubling graph </a:t>
                </a:r>
                <a:r>
                  <a:rPr lang="en-US" sz="2400" dirty="0">
                    <a:solidFill>
                      <a:srgbClr val="23373B"/>
                    </a:solidFill>
                  </a:rPr>
                  <a:t>has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spanning</a:t>
                </a:r>
                <a:r>
                  <a:rPr lang="en-US" sz="2400" dirty="0">
                    <a:solidFill>
                      <a:srgbClr val="23373B"/>
                    </a:solidFill>
                  </a:rPr>
                  <a:t> (1+ϵ)-stretch tree cover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3373B"/>
                    </a:solidFill>
                  </a:rPr>
                  <a:t> trees           (for any ϵ &gt; 0)</a:t>
                </a:r>
                <a:endParaRPr lang="en-US" sz="2400" dirty="0">
                  <a:solidFill>
                    <a:srgbClr val="0000FF"/>
                  </a:solidFill>
                </a:endParaRPr>
              </a:p>
              <a:p>
                <a:pPr marL="171450" lvl="1" indent="-171450">
                  <a:buFontTx/>
                  <a:buChar char="-"/>
                </a:pPr>
                <a:endParaRPr lang="en-US" sz="1200" dirty="0"/>
              </a:p>
              <a:p>
                <a:pPr marL="342900" indent="-342900">
                  <a:buFontTx/>
                  <a:buChar char="-"/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Doubling graph: </a:t>
                </a:r>
                <a:r>
                  <a:rPr lang="en-US" sz="2400" dirty="0">
                    <a:solidFill>
                      <a:srgbClr val="23373B"/>
                    </a:solidFill>
                  </a:rPr>
                  <a:t>graph whose shortest-path metric is doubling. </a:t>
                </a:r>
              </a:p>
              <a:p>
                <a:r>
                  <a:rPr lang="en-US" sz="2400" dirty="0">
                    <a:solidFill>
                      <a:srgbClr val="23373B"/>
                    </a:solidFill>
                  </a:rPr>
                  <a:t>      Well-studied family (doubling graphs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⊇</m:t>
                    </m:r>
                  </m:oMath>
                </a14:m>
                <a:r>
                  <a:rPr lang="en-US" sz="2400" dirty="0">
                    <a:solidFill>
                      <a:srgbClr val="23373B"/>
                    </a:solidFill>
                  </a:rPr>
                  <a:t> doubling metrics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⊇</m:t>
                    </m:r>
                  </m:oMath>
                </a14:m>
                <a:r>
                  <a:rPr lang="en-US" sz="2400" dirty="0">
                    <a:solidFill>
                      <a:srgbClr val="23373B"/>
                    </a:solidFill>
                  </a:rPr>
                  <a:t> Euclidean spaces).</a:t>
                </a:r>
                <a:endParaRPr lang="en-US" sz="2400" b="0" i="0" u="none" strike="noStrike" baseline="0" dirty="0">
                  <a:solidFill>
                    <a:srgbClr val="23373B"/>
                  </a:solidFill>
                </a:endParaRPr>
              </a:p>
              <a:p>
                <a:pPr algn="l"/>
                <a:endParaRPr lang="en-US" sz="2400" dirty="0">
                  <a:solidFill>
                    <a:srgbClr val="23373B"/>
                  </a:solidFill>
                </a:endParaRPr>
              </a:p>
              <a:p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AB1EC7-DF27-F444-9C62-0019F8C07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3" y="1291779"/>
                <a:ext cx="11472983" cy="3248069"/>
              </a:xfrm>
              <a:prstGeom prst="rect">
                <a:avLst/>
              </a:prstGeom>
              <a:blipFill>
                <a:blip r:embed="rId3"/>
                <a:stretch>
                  <a:fillRect l="-773" t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6F1DF46-959D-6E06-E975-6FE6D0351ADB}"/>
              </a:ext>
            </a:extLst>
          </p:cNvPr>
          <p:cNvSpPr/>
          <p:nvPr/>
        </p:nvSpPr>
        <p:spPr>
          <a:xfrm>
            <a:off x="853440" y="3840482"/>
            <a:ext cx="114729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</a:rPr>
              <a:t>Question 1: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there a </a:t>
            </a:r>
            <a:r>
              <a:rPr lang="en-US" sz="2400" b="1" dirty="0">
                <a:solidFill>
                  <a:srgbClr val="C00000"/>
                </a:solidFill>
              </a:rPr>
              <a:t>spanning</a:t>
            </a:r>
            <a:r>
              <a:rPr lang="en-US" sz="2400" dirty="0"/>
              <a:t> tree cover with </a:t>
            </a:r>
            <a:r>
              <a:rPr lang="en-US" sz="2400" b="1" dirty="0">
                <a:solidFill>
                  <a:srgbClr val="C00000"/>
                </a:solidFill>
              </a:rPr>
              <a:t>O(1)</a:t>
            </a:r>
            <a:r>
              <a:rPr lang="en-US" sz="2400" dirty="0"/>
              <a:t> stretch and #trees?</a:t>
            </a:r>
          </a:p>
          <a:p>
            <a:endParaRPr lang="en-US" sz="2400" b="1" dirty="0">
              <a:solidFill>
                <a:schemeClr val="accent3"/>
              </a:solidFill>
            </a:endParaRPr>
          </a:p>
          <a:p>
            <a:r>
              <a:rPr lang="en-US" sz="2400" b="1" dirty="0">
                <a:solidFill>
                  <a:schemeClr val="accent3"/>
                </a:solidFill>
              </a:rPr>
              <a:t>		YES</a:t>
            </a:r>
            <a:r>
              <a:rPr lang="en-US" sz="2400" dirty="0">
                <a:solidFill>
                  <a:schemeClr val="accent3"/>
                </a:solidFill>
              </a:rPr>
              <a:t> (for doubling graphs)</a:t>
            </a:r>
          </a:p>
          <a:p>
            <a:endParaRPr lang="en-US" sz="1200" dirty="0"/>
          </a:p>
          <a:p>
            <a:r>
              <a:rPr lang="en-US" sz="2400" b="1" u="sng" dirty="0">
                <a:solidFill>
                  <a:srgbClr val="C00000"/>
                </a:solidFill>
              </a:rPr>
              <a:t> 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95FD9-6BE2-3A2B-924A-31E362687D36}"/>
              </a:ext>
            </a:extLst>
          </p:cNvPr>
          <p:cNvSpPr txBox="1"/>
          <p:nvPr/>
        </p:nvSpPr>
        <p:spPr>
          <a:xfrm>
            <a:off x="856074" y="5226577"/>
            <a:ext cx="11167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</a:rPr>
              <a:t>Question 2: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there a tree cover with small stretch and </a:t>
            </a:r>
            <a:r>
              <a:rPr lang="en-US" sz="2400" b="1" dirty="0">
                <a:solidFill>
                  <a:srgbClr val="C00000"/>
                </a:solidFill>
              </a:rPr>
              <a:t>lightness</a:t>
            </a:r>
            <a:r>
              <a:rPr lang="en-US" sz="2400" dirty="0"/>
              <a:t>?</a:t>
            </a:r>
          </a:p>
          <a:p>
            <a:endParaRPr lang="en-US" sz="2400" dirty="0">
              <a:solidFill>
                <a:schemeClr val="accent3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en-US" sz="2400" b="1" dirty="0">
                <a:solidFill>
                  <a:schemeClr val="accent3"/>
                </a:solidFill>
              </a:rPr>
              <a:t>YES</a:t>
            </a:r>
            <a:r>
              <a:rPr lang="en-US" sz="2400" dirty="0">
                <a:solidFill>
                  <a:schemeClr val="accent3"/>
                </a:solidFill>
              </a:rPr>
              <a:t> (e.g. for </a:t>
            </a:r>
            <a:r>
              <a:rPr lang="en-US" altLang="zh-CN" sz="2400" dirty="0" err="1">
                <a:solidFill>
                  <a:schemeClr val="accent3"/>
                </a:solidFill>
              </a:rPr>
              <a:t>ℝ</a:t>
            </a:r>
            <a:r>
              <a:rPr lang="en-US" sz="2400" baseline="30000" dirty="0" err="1">
                <a:solidFill>
                  <a:schemeClr val="accent3"/>
                </a:solidFill>
              </a:rPr>
              <a:t>d</a:t>
            </a:r>
            <a:r>
              <a:rPr lang="en-US" sz="2400" baseline="300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</a:rPr>
              <a:t>: apply spanning tree cover on light spanner)</a:t>
            </a:r>
          </a:p>
        </p:txBody>
      </p:sp>
    </p:spTree>
    <p:extLst>
      <p:ext uri="{BB962C8B-B14F-4D97-AF65-F5344CB8AC3E}">
        <p14:creationId xmlns:p14="http://schemas.microsoft.com/office/powerpoint/2010/main" val="384392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014FB-710B-8975-4392-86E442CB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BEC2-300D-1A08-4549-7D15E8865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771" y="-2374089"/>
            <a:ext cx="11351113" cy="3820191"/>
          </a:xfrm>
        </p:spPr>
        <p:txBody>
          <a:bodyPr>
            <a:normAutofit/>
          </a:bodyPr>
          <a:lstStyle/>
          <a:p>
            <a:r>
              <a:rPr lang="en-US" sz="4000" dirty="0"/>
              <a:t>Light Tree Covers, Routing, and Path-Reporting Oracles 	via  </a:t>
            </a:r>
            <a:r>
              <a:rPr lang="en-US" sz="4000" b="1" u="sng" dirty="0"/>
              <a:t>Spanning Tree Covers </a:t>
            </a:r>
            <a:r>
              <a:rPr lang="en-US" sz="4000" dirty="0"/>
              <a:t>in Doubling Graphs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2E1A6-5DCA-96D9-9887-4FF11B11B5D8}"/>
              </a:ext>
            </a:extLst>
          </p:cNvPr>
          <p:cNvSpPr txBox="1"/>
          <p:nvPr/>
        </p:nvSpPr>
        <p:spPr>
          <a:xfrm>
            <a:off x="254488" y="3342471"/>
            <a:ext cx="277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Hsien-Chih Chang</a:t>
            </a:r>
          </a:p>
          <a:p>
            <a:pPr algn="ctr"/>
            <a:r>
              <a:rPr lang="en-US" sz="2400" dirty="0"/>
              <a:t>Dartmouth College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CFCC4F-BC49-FCF5-1D1B-7B8AA8C7E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2" b="3062"/>
          <a:stretch/>
        </p:blipFill>
        <p:spPr>
          <a:xfrm>
            <a:off x="6879749" y="1921958"/>
            <a:ext cx="1428848" cy="13413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88E2ED-C9D8-FB1F-17F5-F182580D0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90"/>
          <a:stretch/>
        </p:blipFill>
        <p:spPr>
          <a:xfrm>
            <a:off x="755741" y="1918868"/>
            <a:ext cx="1428848" cy="13413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86A078-EE49-6FB2-CC36-F6597D515A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900"/>
          <a:stretch/>
        </p:blipFill>
        <p:spPr>
          <a:xfrm>
            <a:off x="9764462" y="1917129"/>
            <a:ext cx="1428848" cy="13413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92806A-3BD6-4A8B-9282-4ACC8E1BA325}"/>
              </a:ext>
            </a:extLst>
          </p:cNvPr>
          <p:cNvSpPr txBox="1"/>
          <p:nvPr/>
        </p:nvSpPr>
        <p:spPr>
          <a:xfrm>
            <a:off x="3261122" y="3350859"/>
            <a:ext cx="277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Jonathan Conroy</a:t>
            </a:r>
          </a:p>
          <a:p>
            <a:pPr algn="ctr"/>
            <a:r>
              <a:rPr lang="en-US" sz="2400" dirty="0"/>
              <a:t>Dartmouth College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C3CBE-ED76-FF7F-A13B-D2C47A4DB1F7}"/>
              </a:ext>
            </a:extLst>
          </p:cNvPr>
          <p:cNvSpPr txBox="1"/>
          <p:nvPr/>
        </p:nvSpPr>
        <p:spPr>
          <a:xfrm>
            <a:off x="6381911" y="3375130"/>
            <a:ext cx="2284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Hung Le</a:t>
            </a:r>
          </a:p>
          <a:p>
            <a:pPr algn="ctr"/>
            <a:r>
              <a:rPr lang="en-US" sz="2400" dirty="0"/>
              <a:t>UMass Amherst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A63C17-E99D-32F1-8792-84F8A445490E}"/>
              </a:ext>
            </a:extLst>
          </p:cNvPr>
          <p:cNvSpPr txBox="1"/>
          <p:nvPr/>
        </p:nvSpPr>
        <p:spPr>
          <a:xfrm>
            <a:off x="4727821" y="5820174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Shay Solomon</a:t>
            </a:r>
          </a:p>
          <a:p>
            <a:pPr algn="ctr"/>
            <a:r>
              <a:rPr lang="en-US" sz="2400" dirty="0"/>
              <a:t>Tel Aviv University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0C32C9-820F-2C33-1B5D-B68934B1F193}"/>
              </a:ext>
            </a:extLst>
          </p:cNvPr>
          <p:cNvSpPr txBox="1"/>
          <p:nvPr/>
        </p:nvSpPr>
        <p:spPr>
          <a:xfrm>
            <a:off x="9255739" y="3397239"/>
            <a:ext cx="228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Cuong Than</a:t>
            </a:r>
          </a:p>
          <a:p>
            <a:pPr algn="ctr"/>
            <a:r>
              <a:rPr lang="en-US" sz="2400" dirty="0"/>
              <a:t>UMass Amherst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D5F4D-BCE4-E0E3-401B-AF2D0627B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454" y="2197696"/>
            <a:ext cx="1783430" cy="910379"/>
          </a:xfrm>
          <a:prstGeom prst="rect">
            <a:avLst/>
          </a:prstGeom>
        </p:spPr>
      </p:pic>
      <p:pic>
        <p:nvPicPr>
          <p:cNvPr id="4" name="Picture 3" descr="A person in a grey shirt&#10;&#10;AI-generated content may be incorrect.">
            <a:extLst>
              <a:ext uri="{FF2B5EF4-FFF2-40B4-BE49-F238E27FC236}">
                <a16:creationId xmlns:a16="http://schemas.microsoft.com/office/drawing/2014/main" id="{E1E74DCD-AC01-4258-CEE4-3FF2A68BF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63" y="4461022"/>
            <a:ext cx="1437153" cy="13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0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9AD7C-E0EC-FE07-A91A-EED9DE5C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5DF2-1959-AA47-DF47-463A80DD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26" y="281096"/>
            <a:ext cx="10515600" cy="1325563"/>
          </a:xfrm>
        </p:spPr>
        <p:txBody>
          <a:bodyPr/>
          <a:lstStyle/>
          <a:p>
            <a:r>
              <a:rPr lang="en-US" dirty="0"/>
              <a:t>Applications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EE166-B739-9B60-D341-98AB02A5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CEFAF-85F0-914F-7B2B-27BCB2B597EF}"/>
              </a:ext>
            </a:extLst>
          </p:cNvPr>
          <p:cNvSpPr/>
          <p:nvPr/>
        </p:nvSpPr>
        <p:spPr>
          <a:xfrm>
            <a:off x="834633" y="1134129"/>
            <a:ext cx="114729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compact (1+ϵ)-stretch routing scheme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the </a:t>
            </a:r>
            <a:r>
              <a:rPr lang="en-US" sz="2400" b="1" dirty="0"/>
              <a:t>fixed-port labeled model</a:t>
            </a:r>
            <a:r>
              <a:rPr lang="en-US" sz="2400" dirty="0"/>
              <a:t> </a:t>
            </a:r>
          </a:p>
          <a:p>
            <a:r>
              <a:rPr lang="en-US" sz="2400" dirty="0"/>
              <a:t>     for doubling graphs</a:t>
            </a:r>
          </a:p>
          <a:p>
            <a:endParaRPr lang="en-US" sz="2400" dirty="0"/>
          </a:p>
          <a:p>
            <a:r>
              <a:rPr lang="en-US" sz="2400" dirty="0"/>
              <a:t>    *  uses optimal (up to dependencies on ϵ and d) bound of </a:t>
            </a:r>
            <a:r>
              <a:rPr lang="pt-BR" sz="2400" dirty="0"/>
              <a:t>O</a:t>
            </a:r>
            <a:r>
              <a:rPr lang="pt-BR" sz="2400" baseline="-25000" dirty="0"/>
              <a:t>ϵ,d</a:t>
            </a:r>
            <a:r>
              <a:rPr lang="en-US" sz="2400" dirty="0"/>
              <a:t>(log n) bits                                                  </a:t>
            </a:r>
          </a:p>
          <a:p>
            <a:r>
              <a:rPr lang="en-US" sz="2400" dirty="0"/>
              <a:t>        on all measures (label, header, and routing tables sizes) </a:t>
            </a:r>
          </a:p>
          <a:p>
            <a:r>
              <a:rPr lang="en-US" sz="2400" dirty="0"/>
              <a:t>    *  improving </a:t>
            </a:r>
            <a:r>
              <a:rPr lang="pt-BR" sz="2400" dirty="0"/>
              <a:t>O</a:t>
            </a:r>
            <a:r>
              <a:rPr lang="pt-BR" sz="2400" baseline="-25000" dirty="0"/>
              <a:t>ϵ,d</a:t>
            </a:r>
            <a:r>
              <a:rPr lang="pt-BR" sz="2400" dirty="0"/>
              <a:t>(log(Φ)·log n)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[CGMZ05, Slivkins05, AGGM06] </a:t>
            </a:r>
            <a:r>
              <a:rPr lang="pt-BR" sz="2400" dirty="0"/>
              <a:t>Φ = aspect ratio</a:t>
            </a:r>
            <a:endParaRPr lang="en-US" sz="2400" dirty="0">
              <a:solidFill>
                <a:srgbClr val="23373B"/>
              </a:solidFill>
            </a:endParaRPr>
          </a:p>
          <a:p>
            <a:r>
              <a:rPr lang="en-US" sz="2400" dirty="0"/>
              <a:t>        improving </a:t>
            </a:r>
            <a:r>
              <a:rPr lang="pt-BR" sz="2400" dirty="0"/>
              <a:t>O</a:t>
            </a:r>
            <a:r>
              <a:rPr lang="pt-BR" sz="2400" baseline="-25000" dirty="0"/>
              <a:t>ϵ,d</a:t>
            </a:r>
            <a:r>
              <a:rPr lang="pt-BR" sz="2400" dirty="0"/>
              <a:t>(log</a:t>
            </a:r>
            <a:r>
              <a:rPr lang="pt-BR" sz="2400" baseline="30000" dirty="0"/>
              <a:t>3</a:t>
            </a:r>
            <a:r>
              <a:rPr lang="pt-BR" sz="2400" dirty="0"/>
              <a:t> n) </a:t>
            </a:r>
            <a:r>
              <a:rPr lang="en-US" sz="2400" dirty="0">
                <a:solidFill>
                  <a:srgbClr val="0000FF"/>
                </a:solidFill>
              </a:rPr>
              <a:t>[AGGM06, KRX07]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523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8505-D6DC-E9D9-E20E-FCA8B038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AC01-BF7E-219F-C23A-6C78A7FC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26" y="281096"/>
            <a:ext cx="10515600" cy="1325563"/>
          </a:xfrm>
        </p:spPr>
        <p:txBody>
          <a:bodyPr/>
          <a:lstStyle/>
          <a:p>
            <a:r>
              <a:rPr lang="en-US" dirty="0"/>
              <a:t>Applications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7896-C692-AAF5-4989-15062EE6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FFDCB-1C3B-C5A7-2EDC-DEFF5648A19A}"/>
              </a:ext>
            </a:extLst>
          </p:cNvPr>
          <p:cNvSpPr/>
          <p:nvPr/>
        </p:nvSpPr>
        <p:spPr>
          <a:xfrm>
            <a:off x="834633" y="1134129"/>
            <a:ext cx="114729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compact (1+ϵ)-stretch routing scheme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the </a:t>
            </a:r>
            <a:r>
              <a:rPr lang="en-US" sz="2400" b="1" dirty="0"/>
              <a:t>fixed-port labeled model</a:t>
            </a:r>
            <a:r>
              <a:rPr lang="en-US" sz="2400" dirty="0"/>
              <a:t> </a:t>
            </a:r>
          </a:p>
          <a:p>
            <a:r>
              <a:rPr lang="en-US" sz="2400" dirty="0"/>
              <a:t>     for doubling graphs</a:t>
            </a:r>
          </a:p>
          <a:p>
            <a:endParaRPr lang="en-US" sz="2400" dirty="0"/>
          </a:p>
          <a:p>
            <a:r>
              <a:rPr lang="en-US" sz="2400" dirty="0"/>
              <a:t>    *  uses optimal (up to dependencies on ϵ and d) bound of </a:t>
            </a:r>
            <a:r>
              <a:rPr lang="pt-BR" sz="2400" dirty="0"/>
              <a:t>O</a:t>
            </a:r>
            <a:r>
              <a:rPr lang="pt-BR" sz="2400" baseline="-25000" dirty="0"/>
              <a:t>ϵ,d</a:t>
            </a:r>
            <a:r>
              <a:rPr lang="en-US" sz="2400" dirty="0"/>
              <a:t>(log n) bits                                                  </a:t>
            </a:r>
          </a:p>
          <a:p>
            <a:r>
              <a:rPr lang="en-US" sz="2400" dirty="0"/>
              <a:t>        on all measures (label, header, and routing tables sizes) </a:t>
            </a:r>
          </a:p>
          <a:p>
            <a:r>
              <a:rPr lang="en-US" sz="2400" dirty="0"/>
              <a:t>    *  improving </a:t>
            </a:r>
            <a:r>
              <a:rPr lang="pt-BR" sz="2400" dirty="0"/>
              <a:t>O</a:t>
            </a:r>
            <a:r>
              <a:rPr lang="pt-BR" sz="2400" baseline="-25000" dirty="0"/>
              <a:t>ϵ,d</a:t>
            </a:r>
            <a:r>
              <a:rPr lang="pt-BR" sz="2400" dirty="0"/>
              <a:t>(log(Φ)·log n)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[CGMZ05, Slivkins05, AGGM06] </a:t>
            </a:r>
            <a:r>
              <a:rPr lang="pt-BR" sz="2400" dirty="0"/>
              <a:t>Φ = aspect ratio</a:t>
            </a:r>
            <a:endParaRPr lang="en-US" sz="2400" dirty="0">
              <a:solidFill>
                <a:srgbClr val="23373B"/>
              </a:solidFill>
            </a:endParaRPr>
          </a:p>
          <a:p>
            <a:r>
              <a:rPr lang="en-US" sz="2400" dirty="0"/>
              <a:t>        improving </a:t>
            </a:r>
            <a:r>
              <a:rPr lang="pt-BR" sz="2400" dirty="0"/>
              <a:t>O</a:t>
            </a:r>
            <a:r>
              <a:rPr lang="pt-BR" sz="2400" baseline="-25000" dirty="0"/>
              <a:t>ϵ,d</a:t>
            </a:r>
            <a:r>
              <a:rPr lang="pt-BR" sz="2400" dirty="0"/>
              <a:t>(log</a:t>
            </a:r>
            <a:r>
              <a:rPr lang="pt-BR" sz="2400" baseline="30000" dirty="0"/>
              <a:t>3</a:t>
            </a:r>
            <a:r>
              <a:rPr lang="pt-BR" sz="2400" dirty="0"/>
              <a:t> n) </a:t>
            </a:r>
            <a:r>
              <a:rPr lang="en-US" sz="2400" dirty="0">
                <a:solidFill>
                  <a:srgbClr val="0000FF"/>
                </a:solidFill>
              </a:rPr>
              <a:t>[AGGM06, KRX07]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path-reporting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/>
              <a:t>distance oracle</a:t>
            </a:r>
            <a:r>
              <a:rPr lang="en-US" sz="2400" dirty="0"/>
              <a:t> for doubling graphs </a:t>
            </a:r>
          </a:p>
          <a:p>
            <a:r>
              <a:rPr lang="en-US" sz="2400" dirty="0"/>
              <a:t>      achieving optimal bounds for all important parameters: </a:t>
            </a:r>
          </a:p>
          <a:p>
            <a:r>
              <a:rPr lang="en-US" sz="2400" dirty="0"/>
              <a:t>      </a:t>
            </a:r>
            <a:r>
              <a:rPr lang="pt-BR" sz="2400" dirty="0"/>
              <a:t>O</a:t>
            </a:r>
            <a:r>
              <a:rPr lang="pt-BR" sz="2400" baseline="-25000" dirty="0"/>
              <a:t>ϵ,d</a:t>
            </a:r>
            <a:r>
              <a:rPr lang="en-US" sz="2400" dirty="0"/>
              <a:t>(n) space, (1+ϵ)-stretch, and </a:t>
            </a:r>
            <a:r>
              <a:rPr lang="pt-BR" sz="2400" dirty="0"/>
              <a:t>O</a:t>
            </a:r>
            <a:r>
              <a:rPr lang="pt-BR" sz="2400" baseline="-25000" dirty="0"/>
              <a:t>ϵ,d</a:t>
            </a:r>
            <a:r>
              <a:rPr lang="en-US" sz="2400" dirty="0"/>
              <a:t>(1) query time  </a:t>
            </a:r>
          </a:p>
        </p:txBody>
      </p:sp>
    </p:spTree>
    <p:extLst>
      <p:ext uri="{BB962C8B-B14F-4D97-AF65-F5344CB8AC3E}">
        <p14:creationId xmlns:p14="http://schemas.microsoft.com/office/powerpoint/2010/main" val="277614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C345-35FB-21EC-7CC8-E3A578459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gears with text&#10;&#10;AI-generated content may be incorrect.">
            <a:extLst>
              <a:ext uri="{FF2B5EF4-FFF2-40B4-BE49-F238E27FC236}">
                <a16:creationId xmlns:a16="http://schemas.microsoft.com/office/drawing/2014/main" id="{C66C2B01-AC4A-A6F2-4C2E-031A510D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72" r="1" b="21228"/>
          <a:stretch>
            <a:fillRect/>
          </a:stretch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48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5627-FC16-81D9-AC5D-E79334E5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693087" cy="689317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2F7D-779C-BAA3-8220-0645130A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209675"/>
            <a:ext cx="10653579" cy="4832398"/>
          </a:xfrm>
        </p:spPr>
        <p:txBody>
          <a:bodyPr/>
          <a:lstStyle/>
          <a:p>
            <a:r>
              <a:rPr lang="en-US" dirty="0"/>
              <a:t>Suppose we have a “nice” (bounded </a:t>
            </a:r>
            <a:r>
              <a:rPr lang="en-US" b="1" dirty="0">
                <a:solidFill>
                  <a:srgbClr val="C00000"/>
                </a:solidFill>
              </a:rPr>
              <a:t>strong diameter</a:t>
            </a:r>
            <a:r>
              <a:rPr lang="en-US" dirty="0"/>
              <a:t>) hierarchical partition:</a:t>
            </a:r>
          </a:p>
          <a:p>
            <a:pPr lvl="1"/>
            <a:r>
              <a:rPr lang="en-US" dirty="0"/>
              <a:t>Build a spanning tree on each node (cluster)</a:t>
            </a:r>
          </a:p>
          <a:p>
            <a:pPr lvl="1"/>
            <a:r>
              <a:rPr lang="en-US" dirty="0"/>
              <a:t>Connect all trees (how?)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BF921-5BAD-F097-0D02-E6194FDE927F}"/>
              </a:ext>
            </a:extLst>
          </p:cNvPr>
          <p:cNvSpPr/>
          <p:nvPr/>
        </p:nvSpPr>
        <p:spPr>
          <a:xfrm>
            <a:off x="4640051" y="2600580"/>
            <a:ext cx="2074126" cy="13915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68A24-17A3-973F-38A5-C498E73C58F4}"/>
              </a:ext>
            </a:extLst>
          </p:cNvPr>
          <p:cNvSpPr/>
          <p:nvPr/>
        </p:nvSpPr>
        <p:spPr>
          <a:xfrm>
            <a:off x="4640051" y="2594027"/>
            <a:ext cx="1030373" cy="69583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458DE-6AD9-9F4D-993B-D58A26AE291B}"/>
              </a:ext>
            </a:extLst>
          </p:cNvPr>
          <p:cNvSpPr/>
          <p:nvPr/>
        </p:nvSpPr>
        <p:spPr>
          <a:xfrm>
            <a:off x="5683804" y="2600580"/>
            <a:ext cx="1030373" cy="6958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C1C540-5B04-0041-14DE-A2757F265BB3}"/>
              </a:ext>
            </a:extLst>
          </p:cNvPr>
          <p:cNvSpPr/>
          <p:nvPr/>
        </p:nvSpPr>
        <p:spPr>
          <a:xfrm>
            <a:off x="4642713" y="3299203"/>
            <a:ext cx="1030373" cy="6958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AF6055-5597-DF48-CDDF-AA2A6B182330}"/>
              </a:ext>
            </a:extLst>
          </p:cNvPr>
          <p:cNvSpPr/>
          <p:nvPr/>
        </p:nvSpPr>
        <p:spPr>
          <a:xfrm>
            <a:off x="5683803" y="3302650"/>
            <a:ext cx="1030373" cy="6958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2CA7F8-9AEB-E452-A603-B1C17753923D}"/>
              </a:ext>
            </a:extLst>
          </p:cNvPr>
          <p:cNvSpPr/>
          <p:nvPr/>
        </p:nvSpPr>
        <p:spPr>
          <a:xfrm>
            <a:off x="2386361" y="4766730"/>
            <a:ext cx="1003610" cy="348691"/>
          </a:xfrm>
          <a:custGeom>
            <a:avLst/>
            <a:gdLst>
              <a:gd name="connsiteX0" fmla="*/ 0 w 1003610"/>
              <a:gd name="connsiteY0" fmla="*/ 242398 h 348691"/>
              <a:gd name="connsiteX1" fmla="*/ 182880 w 1003610"/>
              <a:gd name="connsiteY1" fmla="*/ 1531 h 348691"/>
              <a:gd name="connsiteX2" fmla="*/ 709218 w 1003610"/>
              <a:gd name="connsiteY2" fmla="*/ 344989 h 348691"/>
              <a:gd name="connsiteX3" fmla="*/ 1003610 w 1003610"/>
              <a:gd name="connsiteY3" fmla="*/ 153188 h 34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610" h="348691">
                <a:moveTo>
                  <a:pt x="0" y="242398"/>
                </a:moveTo>
                <a:cubicBezTo>
                  <a:pt x="32338" y="113415"/>
                  <a:pt x="64677" y="-15567"/>
                  <a:pt x="182880" y="1531"/>
                </a:cubicBezTo>
                <a:cubicBezTo>
                  <a:pt x="301083" y="18629"/>
                  <a:pt x="572430" y="319713"/>
                  <a:pt x="709218" y="344989"/>
                </a:cubicBezTo>
                <a:cubicBezTo>
                  <a:pt x="846006" y="370265"/>
                  <a:pt x="924808" y="261726"/>
                  <a:pt x="1003610" y="15318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FD4EF5-CEA1-1EDB-2D5A-DA3A55122A00}"/>
              </a:ext>
            </a:extLst>
          </p:cNvPr>
          <p:cNvSpPr/>
          <p:nvPr/>
        </p:nvSpPr>
        <p:spPr>
          <a:xfrm>
            <a:off x="2354132" y="4870853"/>
            <a:ext cx="397989" cy="401522"/>
          </a:xfrm>
          <a:custGeom>
            <a:avLst/>
            <a:gdLst>
              <a:gd name="connsiteX0" fmla="*/ 397989 w 397989"/>
              <a:gd name="connsiteY0" fmla="*/ 0 h 401522"/>
              <a:gd name="connsiteX1" fmla="*/ 304319 w 397989"/>
              <a:gd name="connsiteY1" fmla="*/ 316694 h 401522"/>
              <a:gd name="connsiteX2" fmla="*/ 45610 w 397989"/>
              <a:gd name="connsiteY2" fmla="*/ 383602 h 401522"/>
              <a:gd name="connsiteX3" fmla="*/ 1006 w 397989"/>
              <a:gd name="connsiteY3" fmla="*/ 401444 h 401522"/>
              <a:gd name="connsiteX4" fmla="*/ 18848 w 397989"/>
              <a:gd name="connsiteY4" fmla="*/ 379141 h 40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989" h="401522">
                <a:moveTo>
                  <a:pt x="397989" y="0"/>
                </a:moveTo>
                <a:cubicBezTo>
                  <a:pt x="380519" y="126380"/>
                  <a:pt x="363049" y="252760"/>
                  <a:pt x="304319" y="316694"/>
                </a:cubicBezTo>
                <a:cubicBezTo>
                  <a:pt x="245589" y="380628"/>
                  <a:pt x="96162" y="369477"/>
                  <a:pt x="45610" y="383602"/>
                </a:cubicBezTo>
                <a:cubicBezTo>
                  <a:pt x="-4942" y="397727"/>
                  <a:pt x="5466" y="402187"/>
                  <a:pt x="1006" y="401444"/>
                </a:cubicBezTo>
                <a:cubicBezTo>
                  <a:pt x="-3454" y="400701"/>
                  <a:pt x="7697" y="389921"/>
                  <a:pt x="18848" y="37914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DE389AA-E017-B8BF-6364-829FEA016FDA}"/>
              </a:ext>
            </a:extLst>
          </p:cNvPr>
          <p:cNvSpPr/>
          <p:nvPr/>
        </p:nvSpPr>
        <p:spPr>
          <a:xfrm>
            <a:off x="2919934" y="5067114"/>
            <a:ext cx="81974" cy="224926"/>
          </a:xfrm>
          <a:custGeom>
            <a:avLst/>
            <a:gdLst>
              <a:gd name="connsiteX0" fmla="*/ 81974 w 81974"/>
              <a:gd name="connsiteY0" fmla="*/ 0 h 224926"/>
              <a:gd name="connsiteX1" fmla="*/ 10606 w 81974"/>
              <a:gd name="connsiteY1" fmla="*/ 205183 h 224926"/>
              <a:gd name="connsiteX2" fmla="*/ 1686 w 81974"/>
              <a:gd name="connsiteY2" fmla="*/ 205183 h 22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74" h="224926">
                <a:moveTo>
                  <a:pt x="81974" y="0"/>
                </a:moveTo>
                <a:cubicBezTo>
                  <a:pt x="52980" y="85493"/>
                  <a:pt x="23987" y="170986"/>
                  <a:pt x="10606" y="205183"/>
                </a:cubicBezTo>
                <a:cubicBezTo>
                  <a:pt x="-2775" y="239380"/>
                  <a:pt x="-545" y="222281"/>
                  <a:pt x="1686" y="2051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DF0088-2F2B-68C9-8727-097B0C83D1C8}"/>
              </a:ext>
            </a:extLst>
          </p:cNvPr>
          <p:cNvSpPr/>
          <p:nvPr/>
        </p:nvSpPr>
        <p:spPr>
          <a:xfrm>
            <a:off x="2694135" y="4607684"/>
            <a:ext cx="584324" cy="450509"/>
          </a:xfrm>
          <a:custGeom>
            <a:avLst/>
            <a:gdLst>
              <a:gd name="connsiteX0" fmla="*/ 584324 w 584324"/>
              <a:gd name="connsiteY0" fmla="*/ 450509 h 450509"/>
              <a:gd name="connsiteX1" fmla="*/ 423746 w 584324"/>
              <a:gd name="connsiteY1" fmla="*/ 196261 h 450509"/>
              <a:gd name="connsiteX2" fmla="*/ 0 w 584324"/>
              <a:gd name="connsiteY2" fmla="*/ 0 h 45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324" h="450509">
                <a:moveTo>
                  <a:pt x="584324" y="450509"/>
                </a:moveTo>
                <a:cubicBezTo>
                  <a:pt x="552728" y="360927"/>
                  <a:pt x="521133" y="271346"/>
                  <a:pt x="423746" y="196261"/>
                </a:cubicBezTo>
                <a:cubicBezTo>
                  <a:pt x="326359" y="121176"/>
                  <a:pt x="163179" y="6058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929A7C-E189-FADC-42B1-BFDAAB8F4752}"/>
              </a:ext>
            </a:extLst>
          </p:cNvPr>
          <p:cNvSpPr/>
          <p:nvPr/>
        </p:nvSpPr>
        <p:spPr>
          <a:xfrm>
            <a:off x="3184788" y="4576460"/>
            <a:ext cx="134145" cy="276551"/>
          </a:xfrm>
          <a:custGeom>
            <a:avLst/>
            <a:gdLst>
              <a:gd name="connsiteX0" fmla="*/ 0 w 134145"/>
              <a:gd name="connsiteY0" fmla="*/ 276551 h 276551"/>
              <a:gd name="connsiteX1" fmla="*/ 124894 w 134145"/>
              <a:gd name="connsiteY1" fmla="*/ 187341 h 276551"/>
              <a:gd name="connsiteX2" fmla="*/ 124894 w 134145"/>
              <a:gd name="connsiteY2" fmla="*/ 0 h 276551"/>
              <a:gd name="connsiteX3" fmla="*/ 124894 w 134145"/>
              <a:gd name="connsiteY3" fmla="*/ 0 h 27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5" h="276551">
                <a:moveTo>
                  <a:pt x="0" y="276551"/>
                </a:moveTo>
                <a:cubicBezTo>
                  <a:pt x="52039" y="254992"/>
                  <a:pt x="104078" y="233433"/>
                  <a:pt x="124894" y="187341"/>
                </a:cubicBezTo>
                <a:cubicBezTo>
                  <a:pt x="145710" y="141249"/>
                  <a:pt x="124894" y="0"/>
                  <a:pt x="124894" y="0"/>
                </a:cubicBezTo>
                <a:lnTo>
                  <a:pt x="12489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FC6CDF-F265-D230-F15A-D9DEFAD6B268}"/>
              </a:ext>
            </a:extLst>
          </p:cNvPr>
          <p:cNvSpPr/>
          <p:nvPr/>
        </p:nvSpPr>
        <p:spPr>
          <a:xfrm>
            <a:off x="8283136" y="4785946"/>
            <a:ext cx="517416" cy="477430"/>
          </a:xfrm>
          <a:custGeom>
            <a:avLst/>
            <a:gdLst>
              <a:gd name="connsiteX0" fmla="*/ 0 w 517416"/>
              <a:gd name="connsiteY0" fmla="*/ 169656 h 477430"/>
              <a:gd name="connsiteX1" fmla="*/ 401444 w 517416"/>
              <a:gd name="connsiteY1" fmla="*/ 13539 h 477430"/>
              <a:gd name="connsiteX2" fmla="*/ 517416 w 517416"/>
              <a:gd name="connsiteY2" fmla="*/ 477430 h 4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416" h="477430">
                <a:moveTo>
                  <a:pt x="0" y="169656"/>
                </a:moveTo>
                <a:cubicBezTo>
                  <a:pt x="157604" y="65949"/>
                  <a:pt x="315208" y="-37757"/>
                  <a:pt x="401444" y="13539"/>
                </a:cubicBezTo>
                <a:cubicBezTo>
                  <a:pt x="487680" y="64835"/>
                  <a:pt x="502548" y="271132"/>
                  <a:pt x="517416" y="47743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794ABB2-A419-F5C2-E01A-D8B899F74FE1}"/>
              </a:ext>
            </a:extLst>
          </p:cNvPr>
          <p:cNvSpPr/>
          <p:nvPr/>
        </p:nvSpPr>
        <p:spPr>
          <a:xfrm>
            <a:off x="8733645" y="4585381"/>
            <a:ext cx="557561" cy="406410"/>
          </a:xfrm>
          <a:custGeom>
            <a:avLst/>
            <a:gdLst>
              <a:gd name="connsiteX0" fmla="*/ 0 w 557561"/>
              <a:gd name="connsiteY0" fmla="*/ 307774 h 406410"/>
              <a:gd name="connsiteX1" fmla="*/ 379141 w 557561"/>
              <a:gd name="connsiteY1" fmla="*/ 388063 h 406410"/>
              <a:gd name="connsiteX2" fmla="*/ 557561 w 557561"/>
              <a:gd name="connsiteY2" fmla="*/ 0 h 406410"/>
              <a:gd name="connsiteX3" fmla="*/ 557561 w 557561"/>
              <a:gd name="connsiteY3" fmla="*/ 0 h 40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561" h="406410">
                <a:moveTo>
                  <a:pt x="0" y="307774"/>
                </a:moveTo>
                <a:cubicBezTo>
                  <a:pt x="143107" y="373566"/>
                  <a:pt x="286214" y="439359"/>
                  <a:pt x="379141" y="388063"/>
                </a:cubicBezTo>
                <a:cubicBezTo>
                  <a:pt x="472068" y="336767"/>
                  <a:pt x="557561" y="0"/>
                  <a:pt x="557561" y="0"/>
                </a:cubicBezTo>
                <a:lnTo>
                  <a:pt x="557561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295337F-82BE-698C-4A45-D5217EE4A5CE}"/>
              </a:ext>
            </a:extLst>
          </p:cNvPr>
          <p:cNvSpPr/>
          <p:nvPr/>
        </p:nvSpPr>
        <p:spPr>
          <a:xfrm>
            <a:off x="8367885" y="4671663"/>
            <a:ext cx="816269" cy="185808"/>
          </a:xfrm>
          <a:custGeom>
            <a:avLst/>
            <a:gdLst>
              <a:gd name="connsiteX0" fmla="*/ 816269 w 816269"/>
              <a:gd name="connsiteY0" fmla="*/ 185808 h 185808"/>
              <a:gd name="connsiteX1" fmla="*/ 428207 w 816269"/>
              <a:gd name="connsiteY1" fmla="*/ 16310 h 185808"/>
              <a:gd name="connsiteX2" fmla="*/ 0 w 816269"/>
              <a:gd name="connsiteY2" fmla="*/ 16310 h 18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269" h="185808">
                <a:moveTo>
                  <a:pt x="816269" y="185808"/>
                </a:moveTo>
                <a:cubicBezTo>
                  <a:pt x="690260" y="115184"/>
                  <a:pt x="564252" y="44560"/>
                  <a:pt x="428207" y="16310"/>
                </a:cubicBezTo>
                <a:cubicBezTo>
                  <a:pt x="292162" y="-11940"/>
                  <a:pt x="146081" y="2185"/>
                  <a:pt x="0" y="1631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65BA241-7C9B-1FC1-AE68-9D7A19A669CC}"/>
              </a:ext>
            </a:extLst>
          </p:cNvPr>
          <p:cNvSpPr/>
          <p:nvPr/>
        </p:nvSpPr>
        <p:spPr>
          <a:xfrm>
            <a:off x="9010195" y="5004667"/>
            <a:ext cx="276550" cy="206887"/>
          </a:xfrm>
          <a:custGeom>
            <a:avLst/>
            <a:gdLst>
              <a:gd name="connsiteX0" fmla="*/ 0 w 276550"/>
              <a:gd name="connsiteY0" fmla="*/ 0 h 206887"/>
              <a:gd name="connsiteX1" fmla="*/ 160578 w 276550"/>
              <a:gd name="connsiteY1" fmla="*/ 187341 h 206887"/>
              <a:gd name="connsiteX2" fmla="*/ 276550 w 276550"/>
              <a:gd name="connsiteY2" fmla="*/ 191801 h 20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550" h="206887">
                <a:moveTo>
                  <a:pt x="0" y="0"/>
                </a:moveTo>
                <a:cubicBezTo>
                  <a:pt x="57243" y="77687"/>
                  <a:pt x="114486" y="155374"/>
                  <a:pt x="160578" y="187341"/>
                </a:cubicBezTo>
                <a:cubicBezTo>
                  <a:pt x="206670" y="219308"/>
                  <a:pt x="241610" y="205554"/>
                  <a:pt x="276550" y="19180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CAD027-309F-089C-B559-8563CDAE9EA5}"/>
              </a:ext>
            </a:extLst>
          </p:cNvPr>
          <p:cNvSpPr/>
          <p:nvPr/>
        </p:nvSpPr>
        <p:spPr>
          <a:xfrm>
            <a:off x="4215162" y="4580921"/>
            <a:ext cx="521877" cy="281011"/>
          </a:xfrm>
          <a:custGeom>
            <a:avLst/>
            <a:gdLst>
              <a:gd name="connsiteX0" fmla="*/ 521877 w 521877"/>
              <a:gd name="connsiteY0" fmla="*/ 0 h 281011"/>
              <a:gd name="connsiteX1" fmla="*/ 267630 w 521877"/>
              <a:gd name="connsiteY1" fmla="*/ 196261 h 281011"/>
              <a:gd name="connsiteX2" fmla="*/ 71368 w 521877"/>
              <a:gd name="connsiteY2" fmla="*/ 254248 h 281011"/>
              <a:gd name="connsiteX3" fmla="*/ 0 w 521877"/>
              <a:gd name="connsiteY3" fmla="*/ 281011 h 28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877" h="281011">
                <a:moveTo>
                  <a:pt x="521877" y="0"/>
                </a:moveTo>
                <a:cubicBezTo>
                  <a:pt x="432296" y="76943"/>
                  <a:pt x="342715" y="153886"/>
                  <a:pt x="267630" y="196261"/>
                </a:cubicBezTo>
                <a:cubicBezTo>
                  <a:pt x="192545" y="238636"/>
                  <a:pt x="115973" y="240123"/>
                  <a:pt x="71368" y="254248"/>
                </a:cubicBezTo>
                <a:cubicBezTo>
                  <a:pt x="26763" y="268373"/>
                  <a:pt x="13381" y="274692"/>
                  <a:pt x="0" y="28101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C3FABB0-24B3-6B17-1DAF-C964D0A6CBA7}"/>
              </a:ext>
            </a:extLst>
          </p:cNvPr>
          <p:cNvSpPr/>
          <p:nvPr/>
        </p:nvSpPr>
        <p:spPr>
          <a:xfrm>
            <a:off x="4741500" y="4567540"/>
            <a:ext cx="524813" cy="271921"/>
          </a:xfrm>
          <a:custGeom>
            <a:avLst/>
            <a:gdLst>
              <a:gd name="connsiteX0" fmla="*/ 0 w 524813"/>
              <a:gd name="connsiteY0" fmla="*/ 0 h 271921"/>
              <a:gd name="connsiteX1" fmla="*/ 218564 w 524813"/>
              <a:gd name="connsiteY1" fmla="*/ 223024 h 271921"/>
              <a:gd name="connsiteX2" fmla="*/ 495114 w 524813"/>
              <a:gd name="connsiteY2" fmla="*/ 267629 h 271921"/>
              <a:gd name="connsiteX3" fmla="*/ 504035 w 524813"/>
              <a:gd name="connsiteY3" fmla="*/ 267629 h 27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813" h="271921">
                <a:moveTo>
                  <a:pt x="0" y="0"/>
                </a:moveTo>
                <a:cubicBezTo>
                  <a:pt x="68022" y="89209"/>
                  <a:pt x="136045" y="178419"/>
                  <a:pt x="218564" y="223024"/>
                </a:cubicBezTo>
                <a:cubicBezTo>
                  <a:pt x="301083" y="267629"/>
                  <a:pt x="495114" y="267629"/>
                  <a:pt x="495114" y="267629"/>
                </a:cubicBezTo>
                <a:cubicBezTo>
                  <a:pt x="542693" y="275063"/>
                  <a:pt x="523364" y="271346"/>
                  <a:pt x="504035" y="26762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39FCAAB-C919-0F86-8A4A-23AA3A8E51CD}"/>
              </a:ext>
            </a:extLst>
          </p:cNvPr>
          <p:cNvSpPr/>
          <p:nvPr/>
        </p:nvSpPr>
        <p:spPr>
          <a:xfrm>
            <a:off x="4536317" y="4750420"/>
            <a:ext cx="316695" cy="530798"/>
          </a:xfrm>
          <a:custGeom>
            <a:avLst/>
            <a:gdLst>
              <a:gd name="connsiteX0" fmla="*/ 0 w 316695"/>
              <a:gd name="connsiteY0" fmla="*/ 0 h 530798"/>
              <a:gd name="connsiteX1" fmla="*/ 71368 w 316695"/>
              <a:gd name="connsiteY1" fmla="*/ 84749 h 530798"/>
              <a:gd name="connsiteX2" fmla="*/ 249788 w 316695"/>
              <a:gd name="connsiteY2" fmla="*/ 169498 h 530798"/>
              <a:gd name="connsiteX3" fmla="*/ 316695 w 316695"/>
              <a:gd name="connsiteY3" fmla="*/ 530798 h 53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695" h="530798">
                <a:moveTo>
                  <a:pt x="0" y="0"/>
                </a:moveTo>
                <a:cubicBezTo>
                  <a:pt x="14868" y="28249"/>
                  <a:pt x="29737" y="56499"/>
                  <a:pt x="71368" y="84749"/>
                </a:cubicBezTo>
                <a:cubicBezTo>
                  <a:pt x="112999" y="112999"/>
                  <a:pt x="208900" y="95157"/>
                  <a:pt x="249788" y="169498"/>
                </a:cubicBezTo>
                <a:cubicBezTo>
                  <a:pt x="290676" y="243839"/>
                  <a:pt x="303685" y="387318"/>
                  <a:pt x="316695" y="5307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6F3D54C-ABA7-8208-3DF5-26783C41CFE7}"/>
              </a:ext>
            </a:extLst>
          </p:cNvPr>
          <p:cNvSpPr/>
          <p:nvPr/>
        </p:nvSpPr>
        <p:spPr>
          <a:xfrm>
            <a:off x="4317754" y="4815368"/>
            <a:ext cx="263168" cy="474771"/>
          </a:xfrm>
          <a:custGeom>
            <a:avLst/>
            <a:gdLst>
              <a:gd name="connsiteX0" fmla="*/ 0 w 263168"/>
              <a:gd name="connsiteY0" fmla="*/ 15340 h 474771"/>
              <a:gd name="connsiteX1" fmla="*/ 98130 w 263168"/>
              <a:gd name="connsiteY1" fmla="*/ 33182 h 474771"/>
              <a:gd name="connsiteX2" fmla="*/ 227484 w 263168"/>
              <a:gd name="connsiteY2" fmla="*/ 309732 h 474771"/>
              <a:gd name="connsiteX3" fmla="*/ 263168 w 263168"/>
              <a:gd name="connsiteY3" fmla="*/ 474771 h 4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68" h="474771">
                <a:moveTo>
                  <a:pt x="0" y="15340"/>
                </a:moveTo>
                <a:cubicBezTo>
                  <a:pt x="30108" y="-272"/>
                  <a:pt x="60216" y="-15883"/>
                  <a:pt x="98130" y="33182"/>
                </a:cubicBezTo>
                <a:cubicBezTo>
                  <a:pt x="136044" y="82247"/>
                  <a:pt x="199978" y="236134"/>
                  <a:pt x="227484" y="309732"/>
                </a:cubicBezTo>
                <a:cubicBezTo>
                  <a:pt x="254990" y="383330"/>
                  <a:pt x="259079" y="429050"/>
                  <a:pt x="263168" y="47477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2B5D15F-2ECA-9414-CCFE-75145AB6D61B}"/>
              </a:ext>
            </a:extLst>
          </p:cNvPr>
          <p:cNvSpPr/>
          <p:nvPr/>
        </p:nvSpPr>
        <p:spPr>
          <a:xfrm>
            <a:off x="5042681" y="4830708"/>
            <a:ext cx="100263" cy="459431"/>
          </a:xfrm>
          <a:custGeom>
            <a:avLst/>
            <a:gdLst>
              <a:gd name="connsiteX0" fmla="*/ 100263 w 100263"/>
              <a:gd name="connsiteY0" fmla="*/ 0 h 459431"/>
              <a:gd name="connsiteX1" fmla="*/ 2132 w 100263"/>
              <a:gd name="connsiteY1" fmla="*/ 223025 h 459431"/>
              <a:gd name="connsiteX2" fmla="*/ 42276 w 100263"/>
              <a:gd name="connsiteY2" fmla="*/ 459431 h 45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63" h="459431">
                <a:moveTo>
                  <a:pt x="100263" y="0"/>
                </a:moveTo>
                <a:cubicBezTo>
                  <a:pt x="56029" y="73226"/>
                  <a:pt x="11796" y="146453"/>
                  <a:pt x="2132" y="223025"/>
                </a:cubicBezTo>
                <a:cubicBezTo>
                  <a:pt x="-7532" y="299597"/>
                  <a:pt x="17372" y="379514"/>
                  <a:pt x="42276" y="45943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1EAF933-9677-FB58-C350-A0F600F51351}"/>
              </a:ext>
            </a:extLst>
          </p:cNvPr>
          <p:cNvSpPr/>
          <p:nvPr/>
        </p:nvSpPr>
        <p:spPr>
          <a:xfrm>
            <a:off x="6641668" y="4567540"/>
            <a:ext cx="111512" cy="700296"/>
          </a:xfrm>
          <a:custGeom>
            <a:avLst/>
            <a:gdLst>
              <a:gd name="connsiteX0" fmla="*/ 0 w 111512"/>
              <a:gd name="connsiteY0" fmla="*/ 0 h 700296"/>
              <a:gd name="connsiteX1" fmla="*/ 89209 w 111512"/>
              <a:gd name="connsiteY1" fmla="*/ 477272 h 700296"/>
              <a:gd name="connsiteX2" fmla="*/ 111512 w 111512"/>
              <a:gd name="connsiteY2" fmla="*/ 700296 h 70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12" h="700296">
                <a:moveTo>
                  <a:pt x="0" y="0"/>
                </a:moveTo>
                <a:cubicBezTo>
                  <a:pt x="35312" y="180278"/>
                  <a:pt x="70624" y="360556"/>
                  <a:pt x="89209" y="477272"/>
                </a:cubicBezTo>
                <a:cubicBezTo>
                  <a:pt x="107794" y="593988"/>
                  <a:pt x="109653" y="647142"/>
                  <a:pt x="111512" y="7002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DF09B4-9063-2D14-CC23-752D5890B0CC}"/>
              </a:ext>
            </a:extLst>
          </p:cNvPr>
          <p:cNvSpPr/>
          <p:nvPr/>
        </p:nvSpPr>
        <p:spPr>
          <a:xfrm>
            <a:off x="6150347" y="4714736"/>
            <a:ext cx="513623" cy="139699"/>
          </a:xfrm>
          <a:custGeom>
            <a:avLst/>
            <a:gdLst>
              <a:gd name="connsiteX0" fmla="*/ 513623 w 513623"/>
              <a:gd name="connsiteY0" fmla="*/ 0 h 139699"/>
              <a:gd name="connsiteX1" fmla="*/ 245994 w 513623"/>
              <a:gd name="connsiteY1" fmla="*/ 138275 h 139699"/>
              <a:gd name="connsiteX2" fmla="*/ 22970 w 513623"/>
              <a:gd name="connsiteY2" fmla="*/ 71367 h 139699"/>
              <a:gd name="connsiteX3" fmla="*/ 18509 w 513623"/>
              <a:gd name="connsiteY3" fmla="*/ 62446 h 13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623" h="139699">
                <a:moveTo>
                  <a:pt x="513623" y="0"/>
                </a:moveTo>
                <a:cubicBezTo>
                  <a:pt x="420696" y="63190"/>
                  <a:pt x="327769" y="126381"/>
                  <a:pt x="245994" y="138275"/>
                </a:cubicBezTo>
                <a:cubicBezTo>
                  <a:pt x="164218" y="150170"/>
                  <a:pt x="60884" y="84005"/>
                  <a:pt x="22970" y="71367"/>
                </a:cubicBezTo>
                <a:cubicBezTo>
                  <a:pt x="-14944" y="58729"/>
                  <a:pt x="1782" y="60587"/>
                  <a:pt x="18509" y="624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5031E2-D1C1-247D-A584-CB684FF5AC63}"/>
              </a:ext>
            </a:extLst>
          </p:cNvPr>
          <p:cNvSpPr/>
          <p:nvPr/>
        </p:nvSpPr>
        <p:spPr>
          <a:xfrm>
            <a:off x="6168856" y="4977904"/>
            <a:ext cx="544180" cy="90499"/>
          </a:xfrm>
          <a:custGeom>
            <a:avLst/>
            <a:gdLst>
              <a:gd name="connsiteX0" fmla="*/ 544180 w 544180"/>
              <a:gd name="connsiteY0" fmla="*/ 0 h 90499"/>
              <a:gd name="connsiteX1" fmla="*/ 196261 w 544180"/>
              <a:gd name="connsiteY1" fmla="*/ 89210 h 90499"/>
              <a:gd name="connsiteX2" fmla="*/ 0 w 544180"/>
              <a:gd name="connsiteY2" fmla="*/ 44605 h 9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180" h="90499">
                <a:moveTo>
                  <a:pt x="544180" y="0"/>
                </a:moveTo>
                <a:cubicBezTo>
                  <a:pt x="415569" y="40888"/>
                  <a:pt x="286958" y="81776"/>
                  <a:pt x="196261" y="89210"/>
                </a:cubicBezTo>
                <a:cubicBezTo>
                  <a:pt x="105564" y="96644"/>
                  <a:pt x="52782" y="70624"/>
                  <a:pt x="0" y="446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E7E641-1211-EEAB-D1B6-E0849C7DC895}"/>
              </a:ext>
            </a:extLst>
          </p:cNvPr>
          <p:cNvSpPr/>
          <p:nvPr/>
        </p:nvSpPr>
        <p:spPr>
          <a:xfrm>
            <a:off x="6695194" y="4692433"/>
            <a:ext cx="517416" cy="133815"/>
          </a:xfrm>
          <a:custGeom>
            <a:avLst/>
            <a:gdLst>
              <a:gd name="connsiteX0" fmla="*/ 0 w 517416"/>
              <a:gd name="connsiteY0" fmla="*/ 133815 h 133815"/>
              <a:gd name="connsiteX1" fmla="*/ 370220 w 517416"/>
              <a:gd name="connsiteY1" fmla="*/ 89210 h 133815"/>
              <a:gd name="connsiteX2" fmla="*/ 517416 w 517416"/>
              <a:gd name="connsiteY2" fmla="*/ 0 h 13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416" h="133815">
                <a:moveTo>
                  <a:pt x="0" y="133815"/>
                </a:moveTo>
                <a:cubicBezTo>
                  <a:pt x="141992" y="122663"/>
                  <a:pt x="283984" y="111512"/>
                  <a:pt x="370220" y="89210"/>
                </a:cubicBezTo>
                <a:cubicBezTo>
                  <a:pt x="456456" y="66907"/>
                  <a:pt x="486936" y="33453"/>
                  <a:pt x="51741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FB617F-67BD-67BF-3AB7-AF14C36DE55F}"/>
              </a:ext>
            </a:extLst>
          </p:cNvPr>
          <p:cNvSpPr/>
          <p:nvPr/>
        </p:nvSpPr>
        <p:spPr>
          <a:xfrm>
            <a:off x="6730877" y="5039493"/>
            <a:ext cx="496143" cy="76687"/>
          </a:xfrm>
          <a:custGeom>
            <a:avLst/>
            <a:gdLst>
              <a:gd name="connsiteX0" fmla="*/ 0 w 496143"/>
              <a:gd name="connsiteY0" fmla="*/ 76687 h 76687"/>
              <a:gd name="connsiteX1" fmla="*/ 423747 w 496143"/>
              <a:gd name="connsiteY1" fmla="*/ 27621 h 76687"/>
              <a:gd name="connsiteX2" fmla="*/ 490654 w 496143"/>
              <a:gd name="connsiteY2" fmla="*/ 9779 h 76687"/>
              <a:gd name="connsiteX3" fmla="*/ 490654 w 496143"/>
              <a:gd name="connsiteY3" fmla="*/ 858 h 76687"/>
              <a:gd name="connsiteX4" fmla="*/ 477273 w 496143"/>
              <a:gd name="connsiteY4" fmla="*/ 858 h 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143" h="76687">
                <a:moveTo>
                  <a:pt x="0" y="76687"/>
                </a:moveTo>
                <a:lnTo>
                  <a:pt x="423747" y="27621"/>
                </a:lnTo>
                <a:cubicBezTo>
                  <a:pt x="505523" y="16470"/>
                  <a:pt x="490654" y="9779"/>
                  <a:pt x="490654" y="9779"/>
                </a:cubicBezTo>
                <a:cubicBezTo>
                  <a:pt x="501805" y="5318"/>
                  <a:pt x="492884" y="2345"/>
                  <a:pt x="490654" y="858"/>
                </a:cubicBezTo>
                <a:cubicBezTo>
                  <a:pt x="488424" y="-629"/>
                  <a:pt x="482848" y="114"/>
                  <a:pt x="477273" y="85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1BE2D6-A209-A25B-7976-367280DB73D5}"/>
              </a:ext>
            </a:extLst>
          </p:cNvPr>
          <p:cNvSpPr/>
          <p:nvPr/>
        </p:nvSpPr>
        <p:spPr>
          <a:xfrm>
            <a:off x="4657485" y="2795940"/>
            <a:ext cx="1021045" cy="348691"/>
          </a:xfrm>
          <a:custGeom>
            <a:avLst/>
            <a:gdLst>
              <a:gd name="connsiteX0" fmla="*/ 0 w 1003610"/>
              <a:gd name="connsiteY0" fmla="*/ 242398 h 348691"/>
              <a:gd name="connsiteX1" fmla="*/ 182880 w 1003610"/>
              <a:gd name="connsiteY1" fmla="*/ 1531 h 348691"/>
              <a:gd name="connsiteX2" fmla="*/ 709218 w 1003610"/>
              <a:gd name="connsiteY2" fmla="*/ 344989 h 348691"/>
              <a:gd name="connsiteX3" fmla="*/ 1003610 w 1003610"/>
              <a:gd name="connsiteY3" fmla="*/ 153188 h 34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610" h="348691">
                <a:moveTo>
                  <a:pt x="0" y="242398"/>
                </a:moveTo>
                <a:cubicBezTo>
                  <a:pt x="32338" y="113415"/>
                  <a:pt x="64677" y="-15567"/>
                  <a:pt x="182880" y="1531"/>
                </a:cubicBezTo>
                <a:cubicBezTo>
                  <a:pt x="301083" y="18629"/>
                  <a:pt x="572430" y="319713"/>
                  <a:pt x="709218" y="344989"/>
                </a:cubicBezTo>
                <a:cubicBezTo>
                  <a:pt x="846006" y="370265"/>
                  <a:pt x="924808" y="261726"/>
                  <a:pt x="1003610" y="15318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31CAC56-5261-65EC-3C3D-9797D9574C8A}"/>
              </a:ext>
            </a:extLst>
          </p:cNvPr>
          <p:cNvSpPr/>
          <p:nvPr/>
        </p:nvSpPr>
        <p:spPr>
          <a:xfrm>
            <a:off x="4625257" y="2900063"/>
            <a:ext cx="397989" cy="401522"/>
          </a:xfrm>
          <a:custGeom>
            <a:avLst/>
            <a:gdLst>
              <a:gd name="connsiteX0" fmla="*/ 397989 w 397989"/>
              <a:gd name="connsiteY0" fmla="*/ 0 h 401522"/>
              <a:gd name="connsiteX1" fmla="*/ 304319 w 397989"/>
              <a:gd name="connsiteY1" fmla="*/ 316694 h 401522"/>
              <a:gd name="connsiteX2" fmla="*/ 45610 w 397989"/>
              <a:gd name="connsiteY2" fmla="*/ 383602 h 401522"/>
              <a:gd name="connsiteX3" fmla="*/ 1006 w 397989"/>
              <a:gd name="connsiteY3" fmla="*/ 401444 h 401522"/>
              <a:gd name="connsiteX4" fmla="*/ 18848 w 397989"/>
              <a:gd name="connsiteY4" fmla="*/ 379141 h 40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989" h="401522">
                <a:moveTo>
                  <a:pt x="397989" y="0"/>
                </a:moveTo>
                <a:cubicBezTo>
                  <a:pt x="380519" y="126380"/>
                  <a:pt x="363049" y="252760"/>
                  <a:pt x="304319" y="316694"/>
                </a:cubicBezTo>
                <a:cubicBezTo>
                  <a:pt x="245589" y="380628"/>
                  <a:pt x="96162" y="369477"/>
                  <a:pt x="45610" y="383602"/>
                </a:cubicBezTo>
                <a:cubicBezTo>
                  <a:pt x="-4942" y="397727"/>
                  <a:pt x="5466" y="402187"/>
                  <a:pt x="1006" y="401444"/>
                </a:cubicBezTo>
                <a:cubicBezTo>
                  <a:pt x="-3454" y="400701"/>
                  <a:pt x="7697" y="389921"/>
                  <a:pt x="18848" y="37914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EAC407E-67C6-D519-F332-F532E3E1F252}"/>
              </a:ext>
            </a:extLst>
          </p:cNvPr>
          <p:cNvSpPr/>
          <p:nvPr/>
        </p:nvSpPr>
        <p:spPr>
          <a:xfrm>
            <a:off x="5169414" y="3096324"/>
            <a:ext cx="103620" cy="199923"/>
          </a:xfrm>
          <a:custGeom>
            <a:avLst/>
            <a:gdLst>
              <a:gd name="connsiteX0" fmla="*/ 81974 w 81974"/>
              <a:gd name="connsiteY0" fmla="*/ 0 h 224926"/>
              <a:gd name="connsiteX1" fmla="*/ 10606 w 81974"/>
              <a:gd name="connsiteY1" fmla="*/ 205183 h 224926"/>
              <a:gd name="connsiteX2" fmla="*/ 1686 w 81974"/>
              <a:gd name="connsiteY2" fmla="*/ 205183 h 22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74" h="224926">
                <a:moveTo>
                  <a:pt x="81974" y="0"/>
                </a:moveTo>
                <a:cubicBezTo>
                  <a:pt x="52980" y="85493"/>
                  <a:pt x="23987" y="170986"/>
                  <a:pt x="10606" y="205183"/>
                </a:cubicBezTo>
                <a:cubicBezTo>
                  <a:pt x="-2775" y="239380"/>
                  <a:pt x="-545" y="222281"/>
                  <a:pt x="1686" y="2051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72981BD-66F5-2565-E72F-65D973790194}"/>
              </a:ext>
            </a:extLst>
          </p:cNvPr>
          <p:cNvSpPr/>
          <p:nvPr/>
        </p:nvSpPr>
        <p:spPr>
          <a:xfrm>
            <a:off x="4965260" y="2636894"/>
            <a:ext cx="584324" cy="450509"/>
          </a:xfrm>
          <a:custGeom>
            <a:avLst/>
            <a:gdLst>
              <a:gd name="connsiteX0" fmla="*/ 584324 w 584324"/>
              <a:gd name="connsiteY0" fmla="*/ 450509 h 450509"/>
              <a:gd name="connsiteX1" fmla="*/ 423746 w 584324"/>
              <a:gd name="connsiteY1" fmla="*/ 196261 h 450509"/>
              <a:gd name="connsiteX2" fmla="*/ 0 w 584324"/>
              <a:gd name="connsiteY2" fmla="*/ 0 h 45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324" h="450509">
                <a:moveTo>
                  <a:pt x="584324" y="450509"/>
                </a:moveTo>
                <a:cubicBezTo>
                  <a:pt x="552728" y="360927"/>
                  <a:pt x="521133" y="271346"/>
                  <a:pt x="423746" y="196261"/>
                </a:cubicBezTo>
                <a:cubicBezTo>
                  <a:pt x="326359" y="121176"/>
                  <a:pt x="163179" y="6058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95A5427-E707-3A05-0368-5A4D96391287}"/>
              </a:ext>
            </a:extLst>
          </p:cNvPr>
          <p:cNvSpPr/>
          <p:nvPr/>
        </p:nvSpPr>
        <p:spPr>
          <a:xfrm>
            <a:off x="5455913" y="2605670"/>
            <a:ext cx="134145" cy="276551"/>
          </a:xfrm>
          <a:custGeom>
            <a:avLst/>
            <a:gdLst>
              <a:gd name="connsiteX0" fmla="*/ 0 w 134145"/>
              <a:gd name="connsiteY0" fmla="*/ 276551 h 276551"/>
              <a:gd name="connsiteX1" fmla="*/ 124894 w 134145"/>
              <a:gd name="connsiteY1" fmla="*/ 187341 h 276551"/>
              <a:gd name="connsiteX2" fmla="*/ 124894 w 134145"/>
              <a:gd name="connsiteY2" fmla="*/ 0 h 276551"/>
              <a:gd name="connsiteX3" fmla="*/ 124894 w 134145"/>
              <a:gd name="connsiteY3" fmla="*/ 0 h 27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5" h="276551">
                <a:moveTo>
                  <a:pt x="0" y="276551"/>
                </a:moveTo>
                <a:cubicBezTo>
                  <a:pt x="52039" y="254992"/>
                  <a:pt x="104078" y="233433"/>
                  <a:pt x="124894" y="187341"/>
                </a:cubicBezTo>
                <a:cubicBezTo>
                  <a:pt x="145710" y="141249"/>
                  <a:pt x="124894" y="0"/>
                  <a:pt x="124894" y="0"/>
                </a:cubicBezTo>
                <a:lnTo>
                  <a:pt x="12489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4B2792-8AFF-77FD-5435-6782FAF598D0}"/>
              </a:ext>
            </a:extLst>
          </p:cNvPr>
          <p:cNvSpPr/>
          <p:nvPr/>
        </p:nvSpPr>
        <p:spPr>
          <a:xfrm>
            <a:off x="4648567" y="3297655"/>
            <a:ext cx="521877" cy="281011"/>
          </a:xfrm>
          <a:custGeom>
            <a:avLst/>
            <a:gdLst>
              <a:gd name="connsiteX0" fmla="*/ 521877 w 521877"/>
              <a:gd name="connsiteY0" fmla="*/ 0 h 281011"/>
              <a:gd name="connsiteX1" fmla="*/ 267630 w 521877"/>
              <a:gd name="connsiteY1" fmla="*/ 196261 h 281011"/>
              <a:gd name="connsiteX2" fmla="*/ 71368 w 521877"/>
              <a:gd name="connsiteY2" fmla="*/ 254248 h 281011"/>
              <a:gd name="connsiteX3" fmla="*/ 0 w 521877"/>
              <a:gd name="connsiteY3" fmla="*/ 281011 h 28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877" h="281011">
                <a:moveTo>
                  <a:pt x="521877" y="0"/>
                </a:moveTo>
                <a:cubicBezTo>
                  <a:pt x="432296" y="76943"/>
                  <a:pt x="342715" y="153886"/>
                  <a:pt x="267630" y="196261"/>
                </a:cubicBezTo>
                <a:cubicBezTo>
                  <a:pt x="192545" y="238636"/>
                  <a:pt x="115973" y="240123"/>
                  <a:pt x="71368" y="254248"/>
                </a:cubicBezTo>
                <a:cubicBezTo>
                  <a:pt x="26763" y="268373"/>
                  <a:pt x="13381" y="274692"/>
                  <a:pt x="0" y="28101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328E19B-737B-6CDD-9767-BDDB6625D6EE}"/>
              </a:ext>
            </a:extLst>
          </p:cNvPr>
          <p:cNvSpPr/>
          <p:nvPr/>
        </p:nvSpPr>
        <p:spPr>
          <a:xfrm>
            <a:off x="5174906" y="3298557"/>
            <a:ext cx="503624" cy="256649"/>
          </a:xfrm>
          <a:custGeom>
            <a:avLst/>
            <a:gdLst>
              <a:gd name="connsiteX0" fmla="*/ 0 w 524813"/>
              <a:gd name="connsiteY0" fmla="*/ 0 h 271921"/>
              <a:gd name="connsiteX1" fmla="*/ 218564 w 524813"/>
              <a:gd name="connsiteY1" fmla="*/ 223024 h 271921"/>
              <a:gd name="connsiteX2" fmla="*/ 495114 w 524813"/>
              <a:gd name="connsiteY2" fmla="*/ 267629 h 271921"/>
              <a:gd name="connsiteX3" fmla="*/ 504035 w 524813"/>
              <a:gd name="connsiteY3" fmla="*/ 267629 h 27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813" h="271921">
                <a:moveTo>
                  <a:pt x="0" y="0"/>
                </a:moveTo>
                <a:cubicBezTo>
                  <a:pt x="68022" y="89209"/>
                  <a:pt x="136045" y="178419"/>
                  <a:pt x="218564" y="223024"/>
                </a:cubicBezTo>
                <a:cubicBezTo>
                  <a:pt x="301083" y="267629"/>
                  <a:pt x="495114" y="267629"/>
                  <a:pt x="495114" y="267629"/>
                </a:cubicBezTo>
                <a:cubicBezTo>
                  <a:pt x="542693" y="275063"/>
                  <a:pt x="523364" y="271346"/>
                  <a:pt x="504035" y="26762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0CEF822-D767-6ADE-61FF-E5558E93FCAE}"/>
              </a:ext>
            </a:extLst>
          </p:cNvPr>
          <p:cNvSpPr/>
          <p:nvPr/>
        </p:nvSpPr>
        <p:spPr>
          <a:xfrm>
            <a:off x="4969722" y="3457630"/>
            <a:ext cx="316695" cy="530798"/>
          </a:xfrm>
          <a:custGeom>
            <a:avLst/>
            <a:gdLst>
              <a:gd name="connsiteX0" fmla="*/ 0 w 316695"/>
              <a:gd name="connsiteY0" fmla="*/ 0 h 530798"/>
              <a:gd name="connsiteX1" fmla="*/ 71368 w 316695"/>
              <a:gd name="connsiteY1" fmla="*/ 84749 h 530798"/>
              <a:gd name="connsiteX2" fmla="*/ 249788 w 316695"/>
              <a:gd name="connsiteY2" fmla="*/ 169498 h 530798"/>
              <a:gd name="connsiteX3" fmla="*/ 316695 w 316695"/>
              <a:gd name="connsiteY3" fmla="*/ 530798 h 53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695" h="530798">
                <a:moveTo>
                  <a:pt x="0" y="0"/>
                </a:moveTo>
                <a:cubicBezTo>
                  <a:pt x="14868" y="28249"/>
                  <a:pt x="29737" y="56499"/>
                  <a:pt x="71368" y="84749"/>
                </a:cubicBezTo>
                <a:cubicBezTo>
                  <a:pt x="112999" y="112999"/>
                  <a:pt x="208900" y="95157"/>
                  <a:pt x="249788" y="169498"/>
                </a:cubicBezTo>
                <a:cubicBezTo>
                  <a:pt x="290676" y="243839"/>
                  <a:pt x="303685" y="387318"/>
                  <a:pt x="316695" y="5307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91D8FA8-9F16-8B46-8971-B25E787968EF}"/>
              </a:ext>
            </a:extLst>
          </p:cNvPr>
          <p:cNvSpPr/>
          <p:nvPr/>
        </p:nvSpPr>
        <p:spPr>
          <a:xfrm>
            <a:off x="4674394" y="3555206"/>
            <a:ext cx="339933" cy="442143"/>
          </a:xfrm>
          <a:custGeom>
            <a:avLst/>
            <a:gdLst>
              <a:gd name="connsiteX0" fmla="*/ 0 w 263168"/>
              <a:gd name="connsiteY0" fmla="*/ 15340 h 474771"/>
              <a:gd name="connsiteX1" fmla="*/ 98130 w 263168"/>
              <a:gd name="connsiteY1" fmla="*/ 33182 h 474771"/>
              <a:gd name="connsiteX2" fmla="*/ 227484 w 263168"/>
              <a:gd name="connsiteY2" fmla="*/ 309732 h 474771"/>
              <a:gd name="connsiteX3" fmla="*/ 263168 w 263168"/>
              <a:gd name="connsiteY3" fmla="*/ 474771 h 4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68" h="474771">
                <a:moveTo>
                  <a:pt x="0" y="15340"/>
                </a:moveTo>
                <a:cubicBezTo>
                  <a:pt x="30108" y="-272"/>
                  <a:pt x="60216" y="-15883"/>
                  <a:pt x="98130" y="33182"/>
                </a:cubicBezTo>
                <a:cubicBezTo>
                  <a:pt x="136044" y="82247"/>
                  <a:pt x="199978" y="236134"/>
                  <a:pt x="227484" y="309732"/>
                </a:cubicBezTo>
                <a:cubicBezTo>
                  <a:pt x="254990" y="383330"/>
                  <a:pt x="259079" y="429050"/>
                  <a:pt x="263168" y="47477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B7E9873-4D01-A6E7-78DB-C30C3B964310}"/>
              </a:ext>
            </a:extLst>
          </p:cNvPr>
          <p:cNvSpPr/>
          <p:nvPr/>
        </p:nvSpPr>
        <p:spPr>
          <a:xfrm>
            <a:off x="5476087" y="3555206"/>
            <a:ext cx="82498" cy="442143"/>
          </a:xfrm>
          <a:custGeom>
            <a:avLst/>
            <a:gdLst>
              <a:gd name="connsiteX0" fmla="*/ 100263 w 100263"/>
              <a:gd name="connsiteY0" fmla="*/ 0 h 459431"/>
              <a:gd name="connsiteX1" fmla="*/ 2132 w 100263"/>
              <a:gd name="connsiteY1" fmla="*/ 223025 h 459431"/>
              <a:gd name="connsiteX2" fmla="*/ 42276 w 100263"/>
              <a:gd name="connsiteY2" fmla="*/ 459431 h 45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63" h="459431">
                <a:moveTo>
                  <a:pt x="100263" y="0"/>
                </a:moveTo>
                <a:cubicBezTo>
                  <a:pt x="56029" y="73226"/>
                  <a:pt x="11796" y="146453"/>
                  <a:pt x="2132" y="223025"/>
                </a:cubicBezTo>
                <a:cubicBezTo>
                  <a:pt x="-7532" y="299597"/>
                  <a:pt x="17372" y="379514"/>
                  <a:pt x="42276" y="45943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3758C7-3287-1AE3-2782-D82014E23E7B}"/>
              </a:ext>
            </a:extLst>
          </p:cNvPr>
          <p:cNvSpPr/>
          <p:nvPr/>
        </p:nvSpPr>
        <p:spPr>
          <a:xfrm>
            <a:off x="6108911" y="3296301"/>
            <a:ext cx="111512" cy="714427"/>
          </a:xfrm>
          <a:custGeom>
            <a:avLst/>
            <a:gdLst>
              <a:gd name="connsiteX0" fmla="*/ 0 w 111512"/>
              <a:gd name="connsiteY0" fmla="*/ 0 h 700296"/>
              <a:gd name="connsiteX1" fmla="*/ 89209 w 111512"/>
              <a:gd name="connsiteY1" fmla="*/ 477272 h 700296"/>
              <a:gd name="connsiteX2" fmla="*/ 111512 w 111512"/>
              <a:gd name="connsiteY2" fmla="*/ 700296 h 70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12" h="700296">
                <a:moveTo>
                  <a:pt x="0" y="0"/>
                </a:moveTo>
                <a:cubicBezTo>
                  <a:pt x="35312" y="180278"/>
                  <a:pt x="70624" y="360556"/>
                  <a:pt x="89209" y="477272"/>
                </a:cubicBezTo>
                <a:cubicBezTo>
                  <a:pt x="107794" y="593988"/>
                  <a:pt x="109653" y="647142"/>
                  <a:pt x="111512" y="7002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F38D07A-A7E5-D879-B760-0C5219B407BE}"/>
              </a:ext>
            </a:extLst>
          </p:cNvPr>
          <p:cNvSpPr/>
          <p:nvPr/>
        </p:nvSpPr>
        <p:spPr>
          <a:xfrm>
            <a:off x="5750540" y="3373041"/>
            <a:ext cx="374285" cy="223096"/>
          </a:xfrm>
          <a:custGeom>
            <a:avLst/>
            <a:gdLst>
              <a:gd name="connsiteX0" fmla="*/ 513623 w 513623"/>
              <a:gd name="connsiteY0" fmla="*/ 0 h 139699"/>
              <a:gd name="connsiteX1" fmla="*/ 245994 w 513623"/>
              <a:gd name="connsiteY1" fmla="*/ 138275 h 139699"/>
              <a:gd name="connsiteX2" fmla="*/ 22970 w 513623"/>
              <a:gd name="connsiteY2" fmla="*/ 71367 h 139699"/>
              <a:gd name="connsiteX3" fmla="*/ 18509 w 513623"/>
              <a:gd name="connsiteY3" fmla="*/ 62446 h 13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623" h="139699">
                <a:moveTo>
                  <a:pt x="513623" y="0"/>
                </a:moveTo>
                <a:cubicBezTo>
                  <a:pt x="420696" y="63190"/>
                  <a:pt x="327769" y="126381"/>
                  <a:pt x="245994" y="138275"/>
                </a:cubicBezTo>
                <a:cubicBezTo>
                  <a:pt x="164218" y="150170"/>
                  <a:pt x="60884" y="84005"/>
                  <a:pt x="22970" y="71367"/>
                </a:cubicBezTo>
                <a:cubicBezTo>
                  <a:pt x="-14944" y="58729"/>
                  <a:pt x="1782" y="60587"/>
                  <a:pt x="18509" y="624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80715EC-6397-E5D7-01EF-4A7987F38136}"/>
              </a:ext>
            </a:extLst>
          </p:cNvPr>
          <p:cNvSpPr/>
          <p:nvPr/>
        </p:nvSpPr>
        <p:spPr>
          <a:xfrm>
            <a:off x="5688664" y="3725009"/>
            <a:ext cx="497253" cy="86286"/>
          </a:xfrm>
          <a:custGeom>
            <a:avLst/>
            <a:gdLst>
              <a:gd name="connsiteX0" fmla="*/ 544180 w 544180"/>
              <a:gd name="connsiteY0" fmla="*/ 0 h 90499"/>
              <a:gd name="connsiteX1" fmla="*/ 196261 w 544180"/>
              <a:gd name="connsiteY1" fmla="*/ 89210 h 90499"/>
              <a:gd name="connsiteX2" fmla="*/ 0 w 544180"/>
              <a:gd name="connsiteY2" fmla="*/ 44605 h 9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180" h="90499">
                <a:moveTo>
                  <a:pt x="544180" y="0"/>
                </a:moveTo>
                <a:cubicBezTo>
                  <a:pt x="415569" y="40888"/>
                  <a:pt x="286958" y="81776"/>
                  <a:pt x="196261" y="89210"/>
                </a:cubicBezTo>
                <a:cubicBezTo>
                  <a:pt x="105564" y="96644"/>
                  <a:pt x="52782" y="70624"/>
                  <a:pt x="0" y="446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21A5380-8A3C-D227-DA8A-9E3BE9403B55}"/>
              </a:ext>
            </a:extLst>
          </p:cNvPr>
          <p:cNvSpPr/>
          <p:nvPr/>
        </p:nvSpPr>
        <p:spPr>
          <a:xfrm>
            <a:off x="6161478" y="3435325"/>
            <a:ext cx="543380" cy="143341"/>
          </a:xfrm>
          <a:custGeom>
            <a:avLst/>
            <a:gdLst>
              <a:gd name="connsiteX0" fmla="*/ 0 w 517416"/>
              <a:gd name="connsiteY0" fmla="*/ 133815 h 133815"/>
              <a:gd name="connsiteX1" fmla="*/ 370220 w 517416"/>
              <a:gd name="connsiteY1" fmla="*/ 89210 h 133815"/>
              <a:gd name="connsiteX2" fmla="*/ 517416 w 517416"/>
              <a:gd name="connsiteY2" fmla="*/ 0 h 13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416" h="133815">
                <a:moveTo>
                  <a:pt x="0" y="133815"/>
                </a:moveTo>
                <a:cubicBezTo>
                  <a:pt x="141992" y="122663"/>
                  <a:pt x="283984" y="111512"/>
                  <a:pt x="370220" y="89210"/>
                </a:cubicBezTo>
                <a:cubicBezTo>
                  <a:pt x="456456" y="66907"/>
                  <a:pt x="486936" y="33453"/>
                  <a:pt x="51741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94188E8-635F-B9A1-1CFB-0B0BEED693CB}"/>
              </a:ext>
            </a:extLst>
          </p:cNvPr>
          <p:cNvSpPr/>
          <p:nvPr/>
        </p:nvSpPr>
        <p:spPr>
          <a:xfrm>
            <a:off x="6211491" y="3788783"/>
            <a:ext cx="501545" cy="76687"/>
          </a:xfrm>
          <a:custGeom>
            <a:avLst/>
            <a:gdLst>
              <a:gd name="connsiteX0" fmla="*/ 0 w 496143"/>
              <a:gd name="connsiteY0" fmla="*/ 76687 h 76687"/>
              <a:gd name="connsiteX1" fmla="*/ 423747 w 496143"/>
              <a:gd name="connsiteY1" fmla="*/ 27621 h 76687"/>
              <a:gd name="connsiteX2" fmla="*/ 490654 w 496143"/>
              <a:gd name="connsiteY2" fmla="*/ 9779 h 76687"/>
              <a:gd name="connsiteX3" fmla="*/ 490654 w 496143"/>
              <a:gd name="connsiteY3" fmla="*/ 858 h 76687"/>
              <a:gd name="connsiteX4" fmla="*/ 477273 w 496143"/>
              <a:gd name="connsiteY4" fmla="*/ 858 h 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143" h="76687">
                <a:moveTo>
                  <a:pt x="0" y="76687"/>
                </a:moveTo>
                <a:lnTo>
                  <a:pt x="423747" y="27621"/>
                </a:lnTo>
                <a:cubicBezTo>
                  <a:pt x="505523" y="16470"/>
                  <a:pt x="490654" y="9779"/>
                  <a:pt x="490654" y="9779"/>
                </a:cubicBezTo>
                <a:cubicBezTo>
                  <a:pt x="501805" y="5318"/>
                  <a:pt x="492884" y="2345"/>
                  <a:pt x="490654" y="858"/>
                </a:cubicBezTo>
                <a:cubicBezTo>
                  <a:pt x="488424" y="-629"/>
                  <a:pt x="482848" y="114"/>
                  <a:pt x="477273" y="85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4183338-A731-FA93-E851-DD27C20BE0D9}"/>
              </a:ext>
            </a:extLst>
          </p:cNvPr>
          <p:cNvSpPr/>
          <p:nvPr/>
        </p:nvSpPr>
        <p:spPr>
          <a:xfrm>
            <a:off x="5678531" y="2759869"/>
            <a:ext cx="435652" cy="542781"/>
          </a:xfrm>
          <a:custGeom>
            <a:avLst/>
            <a:gdLst>
              <a:gd name="connsiteX0" fmla="*/ 0 w 517416"/>
              <a:gd name="connsiteY0" fmla="*/ 169656 h 477430"/>
              <a:gd name="connsiteX1" fmla="*/ 401444 w 517416"/>
              <a:gd name="connsiteY1" fmla="*/ 13539 h 477430"/>
              <a:gd name="connsiteX2" fmla="*/ 517416 w 517416"/>
              <a:gd name="connsiteY2" fmla="*/ 477430 h 4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416" h="477430">
                <a:moveTo>
                  <a:pt x="0" y="169656"/>
                </a:moveTo>
                <a:cubicBezTo>
                  <a:pt x="157604" y="65949"/>
                  <a:pt x="315208" y="-37757"/>
                  <a:pt x="401444" y="13539"/>
                </a:cubicBezTo>
                <a:cubicBezTo>
                  <a:pt x="487680" y="64835"/>
                  <a:pt x="502548" y="271132"/>
                  <a:pt x="517416" y="47743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6136CD5-40D8-1AD9-76D6-C979ECAC6CED}"/>
              </a:ext>
            </a:extLst>
          </p:cNvPr>
          <p:cNvSpPr/>
          <p:nvPr/>
        </p:nvSpPr>
        <p:spPr>
          <a:xfrm>
            <a:off x="6075940" y="2614591"/>
            <a:ext cx="557561" cy="406410"/>
          </a:xfrm>
          <a:custGeom>
            <a:avLst/>
            <a:gdLst>
              <a:gd name="connsiteX0" fmla="*/ 0 w 557561"/>
              <a:gd name="connsiteY0" fmla="*/ 307774 h 406410"/>
              <a:gd name="connsiteX1" fmla="*/ 379141 w 557561"/>
              <a:gd name="connsiteY1" fmla="*/ 388063 h 406410"/>
              <a:gd name="connsiteX2" fmla="*/ 557561 w 557561"/>
              <a:gd name="connsiteY2" fmla="*/ 0 h 406410"/>
              <a:gd name="connsiteX3" fmla="*/ 557561 w 557561"/>
              <a:gd name="connsiteY3" fmla="*/ 0 h 40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561" h="406410">
                <a:moveTo>
                  <a:pt x="0" y="307774"/>
                </a:moveTo>
                <a:cubicBezTo>
                  <a:pt x="143107" y="373566"/>
                  <a:pt x="286214" y="439359"/>
                  <a:pt x="379141" y="388063"/>
                </a:cubicBezTo>
                <a:cubicBezTo>
                  <a:pt x="472068" y="336767"/>
                  <a:pt x="557561" y="0"/>
                  <a:pt x="557561" y="0"/>
                </a:cubicBezTo>
                <a:lnTo>
                  <a:pt x="557561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7EF1294-73FE-157E-9BBC-F78A90FD7E51}"/>
              </a:ext>
            </a:extLst>
          </p:cNvPr>
          <p:cNvSpPr/>
          <p:nvPr/>
        </p:nvSpPr>
        <p:spPr>
          <a:xfrm>
            <a:off x="5710180" y="2700873"/>
            <a:ext cx="816269" cy="185808"/>
          </a:xfrm>
          <a:custGeom>
            <a:avLst/>
            <a:gdLst>
              <a:gd name="connsiteX0" fmla="*/ 816269 w 816269"/>
              <a:gd name="connsiteY0" fmla="*/ 185808 h 185808"/>
              <a:gd name="connsiteX1" fmla="*/ 428207 w 816269"/>
              <a:gd name="connsiteY1" fmla="*/ 16310 h 185808"/>
              <a:gd name="connsiteX2" fmla="*/ 0 w 816269"/>
              <a:gd name="connsiteY2" fmla="*/ 16310 h 18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269" h="185808">
                <a:moveTo>
                  <a:pt x="816269" y="185808"/>
                </a:moveTo>
                <a:cubicBezTo>
                  <a:pt x="690260" y="115184"/>
                  <a:pt x="564252" y="44560"/>
                  <a:pt x="428207" y="16310"/>
                </a:cubicBezTo>
                <a:cubicBezTo>
                  <a:pt x="292162" y="-11940"/>
                  <a:pt x="146081" y="2185"/>
                  <a:pt x="0" y="1631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20F4068-1B4D-D363-DDB4-DDBB233BD9EF}"/>
              </a:ext>
            </a:extLst>
          </p:cNvPr>
          <p:cNvSpPr/>
          <p:nvPr/>
        </p:nvSpPr>
        <p:spPr>
          <a:xfrm>
            <a:off x="6352490" y="3033877"/>
            <a:ext cx="276550" cy="206887"/>
          </a:xfrm>
          <a:custGeom>
            <a:avLst/>
            <a:gdLst>
              <a:gd name="connsiteX0" fmla="*/ 0 w 276550"/>
              <a:gd name="connsiteY0" fmla="*/ 0 h 206887"/>
              <a:gd name="connsiteX1" fmla="*/ 160578 w 276550"/>
              <a:gd name="connsiteY1" fmla="*/ 187341 h 206887"/>
              <a:gd name="connsiteX2" fmla="*/ 276550 w 276550"/>
              <a:gd name="connsiteY2" fmla="*/ 191801 h 20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550" h="206887">
                <a:moveTo>
                  <a:pt x="0" y="0"/>
                </a:moveTo>
                <a:cubicBezTo>
                  <a:pt x="57243" y="77687"/>
                  <a:pt x="114486" y="155374"/>
                  <a:pt x="160578" y="187341"/>
                </a:cubicBezTo>
                <a:cubicBezTo>
                  <a:pt x="206670" y="219308"/>
                  <a:pt x="241610" y="205554"/>
                  <a:pt x="276550" y="19180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187F3-8EC3-A356-315B-6276FCC51BFC}"/>
              </a:ext>
            </a:extLst>
          </p:cNvPr>
          <p:cNvSpPr txBox="1"/>
          <p:nvPr/>
        </p:nvSpPr>
        <p:spPr>
          <a:xfrm>
            <a:off x="857901" y="5795631"/>
            <a:ext cx="9777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practice we need a </a:t>
            </a:r>
            <a:r>
              <a:rPr lang="en-US" b="1" dirty="0">
                <a:solidFill>
                  <a:srgbClr val="C00000"/>
                </a:solidFill>
              </a:rPr>
              <a:t>family</a:t>
            </a:r>
            <a:r>
              <a:rPr lang="en-US" dirty="0"/>
              <a:t> of hierarchical partitions (with appropriate padding etc.)</a:t>
            </a:r>
          </a:p>
        </p:txBody>
      </p:sp>
    </p:spTree>
    <p:extLst>
      <p:ext uri="{BB962C8B-B14F-4D97-AF65-F5344CB8AC3E}">
        <p14:creationId xmlns:p14="http://schemas.microsoft.com/office/powerpoint/2010/main" val="10377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-0.09349 4.81481E-6 C -0.13529 4.81481E-6 -0.18685 0.07893 -0.18685 0.14305 L -0.18685 0.28634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9" y="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0521 -1.11111E-6 C 0.15235 -1.11111E-6 0.21055 0.07963 0.21055 0.14445 L 0.21055 0.28889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-0.03594 0.1893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03972 0.1840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CEA8-2610-61F4-9D9E-321EFDE6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685F-D022-80C4-C43C-40507BAD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17942-B6A4-8AF7-0A3D-01B50AAF5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Each node (cluster) C in the hierarchy is responsible for preserving (up to a factor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 the distance between points in 2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sub-clusters</a:t>
                </a:r>
                <a:r>
                  <a:rPr lang="en-US" sz="2400" dirty="0"/>
                  <a:t>, say 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. (diam(C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), diam(C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diam(C))</a:t>
                </a:r>
              </a:p>
              <a:p>
                <a:r>
                  <a:rPr lang="en-US" sz="2400" dirty="0"/>
                  <a:t>Q: How to join together sub-trees to get stretch guarantee for cluster C?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17942-B6A4-8AF7-0A3D-01B50AAF5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  <a:blipFill>
                <a:blip r:embed="rId2"/>
                <a:stretch>
                  <a:fillRect l="-83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EBBBFCC-3300-6D9D-0760-64027165EC80}"/>
              </a:ext>
            </a:extLst>
          </p:cNvPr>
          <p:cNvSpPr/>
          <p:nvPr/>
        </p:nvSpPr>
        <p:spPr>
          <a:xfrm>
            <a:off x="4811405" y="3247136"/>
            <a:ext cx="2783313" cy="2812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CBF598-51A1-BBA1-30E2-7E90A5F1EBC9}"/>
              </a:ext>
            </a:extLst>
          </p:cNvPr>
          <p:cNvSpPr/>
          <p:nvPr/>
        </p:nvSpPr>
        <p:spPr>
          <a:xfrm>
            <a:off x="4798833" y="32538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16177B-6338-82B5-1B0F-87C468815E25}"/>
              </a:ext>
            </a:extLst>
          </p:cNvPr>
          <p:cNvSpPr/>
          <p:nvPr/>
        </p:nvSpPr>
        <p:spPr>
          <a:xfrm>
            <a:off x="4799582" y="36515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8F57F9B-92A7-B2BD-3E1D-98E71BB36D24}"/>
              </a:ext>
            </a:extLst>
          </p:cNvPr>
          <p:cNvSpPr/>
          <p:nvPr/>
        </p:nvSpPr>
        <p:spPr>
          <a:xfrm>
            <a:off x="4800331" y="405374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7AE7BE-1704-5FA2-0554-1CCE9D10FEAB}"/>
              </a:ext>
            </a:extLst>
          </p:cNvPr>
          <p:cNvSpPr/>
          <p:nvPr/>
        </p:nvSpPr>
        <p:spPr>
          <a:xfrm>
            <a:off x="4801080" y="445593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8A8C72-27F3-C66B-799C-3DF4D0CC76C0}"/>
              </a:ext>
            </a:extLst>
          </p:cNvPr>
          <p:cNvSpPr/>
          <p:nvPr/>
        </p:nvSpPr>
        <p:spPr>
          <a:xfrm>
            <a:off x="4801829" y="485811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D9C6C2-3955-7853-EBF3-150AD937B8AB}"/>
              </a:ext>
            </a:extLst>
          </p:cNvPr>
          <p:cNvSpPr/>
          <p:nvPr/>
        </p:nvSpPr>
        <p:spPr>
          <a:xfrm>
            <a:off x="4802578" y="526029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2437ED-4CEF-A82A-35C5-80DA6E409BD7}"/>
              </a:ext>
            </a:extLst>
          </p:cNvPr>
          <p:cNvSpPr/>
          <p:nvPr/>
        </p:nvSpPr>
        <p:spPr>
          <a:xfrm>
            <a:off x="4803327" y="56624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FE7E27-B734-AAC9-4DB4-2ECF9F6682E3}"/>
              </a:ext>
            </a:extLst>
          </p:cNvPr>
          <p:cNvSpPr/>
          <p:nvPr/>
        </p:nvSpPr>
        <p:spPr>
          <a:xfrm>
            <a:off x="5201022" y="32545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965289-16D4-6195-8483-74BF408F6905}"/>
              </a:ext>
            </a:extLst>
          </p:cNvPr>
          <p:cNvSpPr/>
          <p:nvPr/>
        </p:nvSpPr>
        <p:spPr>
          <a:xfrm>
            <a:off x="5201771" y="3652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A0BAD7-D62D-AD14-9A76-DCE1703A9982}"/>
              </a:ext>
            </a:extLst>
          </p:cNvPr>
          <p:cNvSpPr/>
          <p:nvPr/>
        </p:nvSpPr>
        <p:spPr>
          <a:xfrm>
            <a:off x="5202520" y="40544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E033A1-43D2-1052-18A1-EFE43AF6FE12}"/>
              </a:ext>
            </a:extLst>
          </p:cNvPr>
          <p:cNvSpPr/>
          <p:nvPr/>
        </p:nvSpPr>
        <p:spPr>
          <a:xfrm>
            <a:off x="5203269" y="44566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71E719-53C5-A8C6-BF5F-F8BC003AA7DF}"/>
              </a:ext>
            </a:extLst>
          </p:cNvPr>
          <p:cNvSpPr/>
          <p:nvPr/>
        </p:nvSpPr>
        <p:spPr>
          <a:xfrm>
            <a:off x="5204018" y="48588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3296EE-FF47-13D8-A8D7-29FC4EDF31D7}"/>
              </a:ext>
            </a:extLst>
          </p:cNvPr>
          <p:cNvSpPr/>
          <p:nvPr/>
        </p:nvSpPr>
        <p:spPr>
          <a:xfrm>
            <a:off x="5204767" y="52610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F451407-2CA8-407A-7A7C-CDFB3A33E3A4}"/>
              </a:ext>
            </a:extLst>
          </p:cNvPr>
          <p:cNvSpPr/>
          <p:nvPr/>
        </p:nvSpPr>
        <p:spPr>
          <a:xfrm>
            <a:off x="5205516" y="56632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36D07C8-75B5-4CB7-7BAA-2D41971C11B2}"/>
              </a:ext>
            </a:extLst>
          </p:cNvPr>
          <p:cNvSpPr/>
          <p:nvPr/>
        </p:nvSpPr>
        <p:spPr>
          <a:xfrm>
            <a:off x="5598742" y="325532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5E89CEE-E685-269D-DEBD-9A452EC691D1}"/>
              </a:ext>
            </a:extLst>
          </p:cNvPr>
          <p:cNvSpPr/>
          <p:nvPr/>
        </p:nvSpPr>
        <p:spPr>
          <a:xfrm>
            <a:off x="5599491" y="365305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9B95D4A-D523-6D32-44C4-32F440E5C8C5}"/>
              </a:ext>
            </a:extLst>
          </p:cNvPr>
          <p:cNvSpPr/>
          <p:nvPr/>
        </p:nvSpPr>
        <p:spPr>
          <a:xfrm>
            <a:off x="5600240" y="40552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338CA33-807A-A834-845C-C612A5750E78}"/>
              </a:ext>
            </a:extLst>
          </p:cNvPr>
          <p:cNvSpPr/>
          <p:nvPr/>
        </p:nvSpPr>
        <p:spPr>
          <a:xfrm>
            <a:off x="5600989" y="44574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933CB01-0B45-F43E-5314-0807CA1A59CE}"/>
              </a:ext>
            </a:extLst>
          </p:cNvPr>
          <p:cNvSpPr/>
          <p:nvPr/>
        </p:nvSpPr>
        <p:spPr>
          <a:xfrm>
            <a:off x="5601738" y="48596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1A05AE-E567-72D5-FE87-F6A3A6522FC2}"/>
              </a:ext>
            </a:extLst>
          </p:cNvPr>
          <p:cNvSpPr/>
          <p:nvPr/>
        </p:nvSpPr>
        <p:spPr>
          <a:xfrm>
            <a:off x="5602487" y="52617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C4323AF-00E0-A529-53C9-76B3328C41F8}"/>
              </a:ext>
            </a:extLst>
          </p:cNvPr>
          <p:cNvSpPr/>
          <p:nvPr/>
        </p:nvSpPr>
        <p:spPr>
          <a:xfrm>
            <a:off x="5603236" y="566397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28F384B-8BA3-659B-C529-9E84386C9577}"/>
              </a:ext>
            </a:extLst>
          </p:cNvPr>
          <p:cNvSpPr/>
          <p:nvPr/>
        </p:nvSpPr>
        <p:spPr>
          <a:xfrm>
            <a:off x="5996462" y="325607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3A1D0F-1E61-768E-BB7A-5CB3EB578E30}"/>
              </a:ext>
            </a:extLst>
          </p:cNvPr>
          <p:cNvSpPr/>
          <p:nvPr/>
        </p:nvSpPr>
        <p:spPr>
          <a:xfrm>
            <a:off x="5997211" y="365380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C97A397-5E73-DF89-A01D-E17218BFB9B6}"/>
              </a:ext>
            </a:extLst>
          </p:cNvPr>
          <p:cNvSpPr/>
          <p:nvPr/>
        </p:nvSpPr>
        <p:spPr>
          <a:xfrm>
            <a:off x="5997960" y="405598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CF2DEE4-1A69-3713-6B8C-7275C33A9821}"/>
              </a:ext>
            </a:extLst>
          </p:cNvPr>
          <p:cNvSpPr/>
          <p:nvPr/>
        </p:nvSpPr>
        <p:spPr>
          <a:xfrm>
            <a:off x="5998709" y="445817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4B7225-E0EE-A165-25B3-3A48DE06DA7E}"/>
              </a:ext>
            </a:extLst>
          </p:cNvPr>
          <p:cNvSpPr/>
          <p:nvPr/>
        </p:nvSpPr>
        <p:spPr>
          <a:xfrm>
            <a:off x="5999458" y="486035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3DD0ACC-A874-3015-935F-1A592929C213}"/>
              </a:ext>
            </a:extLst>
          </p:cNvPr>
          <p:cNvSpPr/>
          <p:nvPr/>
        </p:nvSpPr>
        <p:spPr>
          <a:xfrm>
            <a:off x="6000207" y="526254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0A33E9-DF63-5556-AE9E-A11540ED7578}"/>
              </a:ext>
            </a:extLst>
          </p:cNvPr>
          <p:cNvSpPr/>
          <p:nvPr/>
        </p:nvSpPr>
        <p:spPr>
          <a:xfrm>
            <a:off x="6000956" y="566472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A303581-4D1A-4E18-FB72-AED35448045B}"/>
              </a:ext>
            </a:extLst>
          </p:cNvPr>
          <p:cNvSpPr/>
          <p:nvPr/>
        </p:nvSpPr>
        <p:spPr>
          <a:xfrm>
            <a:off x="6394182" y="325682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723538A-9434-23FE-25A0-77F2B3DE2891}"/>
              </a:ext>
            </a:extLst>
          </p:cNvPr>
          <p:cNvSpPr/>
          <p:nvPr/>
        </p:nvSpPr>
        <p:spPr>
          <a:xfrm>
            <a:off x="6394931" y="365455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E5FF641-CD92-7E30-6A8F-296F7D8BF628}"/>
              </a:ext>
            </a:extLst>
          </p:cNvPr>
          <p:cNvSpPr/>
          <p:nvPr/>
        </p:nvSpPr>
        <p:spPr>
          <a:xfrm>
            <a:off x="6395680" y="405673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326493B-8963-BF54-CB84-E8EE27EC105C}"/>
              </a:ext>
            </a:extLst>
          </p:cNvPr>
          <p:cNvSpPr/>
          <p:nvPr/>
        </p:nvSpPr>
        <p:spPr>
          <a:xfrm>
            <a:off x="6396429" y="445891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675BB9-350F-7D63-2A28-AA61F1A1BE2A}"/>
              </a:ext>
            </a:extLst>
          </p:cNvPr>
          <p:cNvSpPr/>
          <p:nvPr/>
        </p:nvSpPr>
        <p:spPr>
          <a:xfrm>
            <a:off x="6397178" y="486110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89CDE4-589F-ED14-4310-4F6934DBDABC}"/>
              </a:ext>
            </a:extLst>
          </p:cNvPr>
          <p:cNvSpPr/>
          <p:nvPr/>
        </p:nvSpPr>
        <p:spPr>
          <a:xfrm>
            <a:off x="6397927" y="526328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DAD0958-B079-F118-946E-4F240EF66053}"/>
              </a:ext>
            </a:extLst>
          </p:cNvPr>
          <p:cNvSpPr/>
          <p:nvPr/>
        </p:nvSpPr>
        <p:spPr>
          <a:xfrm>
            <a:off x="6398676" y="566547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0087D4F-C7E2-051D-0C4F-39E6FC3F0CCB}"/>
              </a:ext>
            </a:extLst>
          </p:cNvPr>
          <p:cNvSpPr/>
          <p:nvPr/>
        </p:nvSpPr>
        <p:spPr>
          <a:xfrm>
            <a:off x="6791902" y="325756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B5EC648-539A-9ADF-8736-5F38F3A42AF4}"/>
              </a:ext>
            </a:extLst>
          </p:cNvPr>
          <p:cNvSpPr/>
          <p:nvPr/>
        </p:nvSpPr>
        <p:spPr>
          <a:xfrm>
            <a:off x="6792651" y="36552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C48452C-2696-27C5-2A45-7F53384D818C}"/>
              </a:ext>
            </a:extLst>
          </p:cNvPr>
          <p:cNvSpPr/>
          <p:nvPr/>
        </p:nvSpPr>
        <p:spPr>
          <a:xfrm>
            <a:off x="6793400" y="40574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1CC4622-6F07-3075-8B5F-155A1B38DFBB}"/>
              </a:ext>
            </a:extLst>
          </p:cNvPr>
          <p:cNvSpPr/>
          <p:nvPr/>
        </p:nvSpPr>
        <p:spPr>
          <a:xfrm>
            <a:off x="6794149" y="44596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3B651A-0C18-94BB-D120-E862DE9B1D94}"/>
              </a:ext>
            </a:extLst>
          </p:cNvPr>
          <p:cNvSpPr/>
          <p:nvPr/>
        </p:nvSpPr>
        <p:spPr>
          <a:xfrm>
            <a:off x="6794898" y="48618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8E3DB21-4ADA-1869-0FB0-7174C0C632FF}"/>
              </a:ext>
            </a:extLst>
          </p:cNvPr>
          <p:cNvSpPr/>
          <p:nvPr/>
        </p:nvSpPr>
        <p:spPr>
          <a:xfrm>
            <a:off x="6795647" y="52640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9391C58-8DEE-E921-0B9E-8234DC692008}"/>
              </a:ext>
            </a:extLst>
          </p:cNvPr>
          <p:cNvSpPr/>
          <p:nvPr/>
        </p:nvSpPr>
        <p:spPr>
          <a:xfrm>
            <a:off x="6796396" y="566621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739DC4A-00FD-89DF-74A0-64301339C338}"/>
              </a:ext>
            </a:extLst>
          </p:cNvPr>
          <p:cNvSpPr/>
          <p:nvPr/>
        </p:nvSpPr>
        <p:spPr>
          <a:xfrm>
            <a:off x="7189622" y="3258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AA348EE-03A0-1477-5E7A-F811B59D13F0}"/>
              </a:ext>
            </a:extLst>
          </p:cNvPr>
          <p:cNvSpPr/>
          <p:nvPr/>
        </p:nvSpPr>
        <p:spPr>
          <a:xfrm>
            <a:off x="7190371" y="36560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205754A-25C9-F126-E177-C8DB422803E2}"/>
              </a:ext>
            </a:extLst>
          </p:cNvPr>
          <p:cNvSpPr/>
          <p:nvPr/>
        </p:nvSpPr>
        <p:spPr>
          <a:xfrm>
            <a:off x="7191120" y="40582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B0C233B-8834-8062-EE25-9E3326B33F17}"/>
              </a:ext>
            </a:extLst>
          </p:cNvPr>
          <p:cNvSpPr/>
          <p:nvPr/>
        </p:nvSpPr>
        <p:spPr>
          <a:xfrm>
            <a:off x="7191869" y="44604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4B2B4E4-42F1-CDFF-9022-76582A815E7A}"/>
              </a:ext>
            </a:extLst>
          </p:cNvPr>
          <p:cNvSpPr/>
          <p:nvPr/>
        </p:nvSpPr>
        <p:spPr>
          <a:xfrm>
            <a:off x="7192618" y="48625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E4DD87A-177F-BD1C-74A0-3BC25EBAD1B5}"/>
              </a:ext>
            </a:extLst>
          </p:cNvPr>
          <p:cNvSpPr/>
          <p:nvPr/>
        </p:nvSpPr>
        <p:spPr>
          <a:xfrm>
            <a:off x="7193000" y="526029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70B34-493F-ED04-B7B8-60C22C6C433D}"/>
              </a:ext>
            </a:extLst>
          </p:cNvPr>
          <p:cNvSpPr/>
          <p:nvPr/>
        </p:nvSpPr>
        <p:spPr>
          <a:xfrm>
            <a:off x="7194116" y="56669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C39C1356-D213-A21B-A7E7-7EFF08D254ED}"/>
              </a:ext>
            </a:extLst>
          </p:cNvPr>
          <p:cNvSpPr/>
          <p:nvPr/>
        </p:nvSpPr>
        <p:spPr>
          <a:xfrm>
            <a:off x="4957769" y="3452324"/>
            <a:ext cx="2365375" cy="2466975"/>
          </a:xfrm>
          <a:custGeom>
            <a:avLst/>
            <a:gdLst>
              <a:gd name="connsiteX0" fmla="*/ 0 w 2365375"/>
              <a:gd name="connsiteY0" fmla="*/ 0 h 2466975"/>
              <a:gd name="connsiteX1" fmla="*/ 2330450 w 2365375"/>
              <a:gd name="connsiteY1" fmla="*/ 438150 h 2466975"/>
              <a:gd name="connsiteX2" fmla="*/ 38100 w 2365375"/>
              <a:gd name="connsiteY2" fmla="*/ 1638300 h 2466975"/>
              <a:gd name="connsiteX3" fmla="*/ 2365375 w 2365375"/>
              <a:gd name="connsiteY3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375" h="2466975">
                <a:moveTo>
                  <a:pt x="0" y="0"/>
                </a:moveTo>
                <a:cubicBezTo>
                  <a:pt x="1162050" y="82550"/>
                  <a:pt x="2324100" y="165100"/>
                  <a:pt x="2330450" y="438150"/>
                </a:cubicBezTo>
                <a:cubicBezTo>
                  <a:pt x="2336800" y="711200"/>
                  <a:pt x="32279" y="1300163"/>
                  <a:pt x="38100" y="1638300"/>
                </a:cubicBezTo>
                <a:cubicBezTo>
                  <a:pt x="43921" y="1976437"/>
                  <a:pt x="1204648" y="2221706"/>
                  <a:pt x="2365375" y="2466975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B8609-5F93-E420-A8B0-D0521ED8209C}"/>
              </a:ext>
            </a:extLst>
          </p:cNvPr>
          <p:cNvSpPr txBox="1"/>
          <p:nvPr/>
        </p:nvSpPr>
        <p:spPr>
          <a:xfrm>
            <a:off x="3940164" y="44058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3FF02-1040-CAD2-25D1-BAEE9FA71C1A}"/>
              </a:ext>
            </a:extLst>
          </p:cNvPr>
          <p:cNvSpPr txBox="1"/>
          <p:nvPr/>
        </p:nvSpPr>
        <p:spPr>
          <a:xfrm>
            <a:off x="4390430" y="3232937"/>
            <a:ext cx="42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11D22-B44A-7D4E-D0F4-95D597C83CA1}"/>
              </a:ext>
            </a:extLst>
          </p:cNvPr>
          <p:cNvSpPr txBox="1"/>
          <p:nvPr/>
        </p:nvSpPr>
        <p:spPr>
          <a:xfrm>
            <a:off x="7586007" y="5776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713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9" grpId="0" animBg="1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480C9-4029-936F-9A6F-6C571E91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F98D-1E78-00C8-FF29-26C4448F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Tool: Preservable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1A27E-0456-FF07-D5B7-C3622F419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Each node (cluster) C in the hierarchy is responsible for preserving (up to a factor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 the distance between points in 2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sub-clusters</a:t>
                </a:r>
                <a:r>
                  <a:rPr lang="en-US" sz="2400" dirty="0"/>
                  <a:t>, say 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. (diam(C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), diam(C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diam(C))</a:t>
                </a:r>
              </a:p>
              <a:p>
                <a:r>
                  <a:rPr lang="en-US" sz="2400" dirty="0"/>
                  <a:t>Q: How to join together sub-trees to get stretch guarantee for cluster C?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1A27E-0456-FF07-D5B7-C3622F419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  <a:blipFill>
                <a:blip r:embed="rId2"/>
                <a:stretch>
                  <a:fillRect l="-83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112DF94-2A15-4AE7-EE58-5DAF4AB58540}"/>
              </a:ext>
            </a:extLst>
          </p:cNvPr>
          <p:cNvSpPr/>
          <p:nvPr/>
        </p:nvSpPr>
        <p:spPr>
          <a:xfrm>
            <a:off x="4811405" y="3247136"/>
            <a:ext cx="2783313" cy="2812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8A32DD-76AB-4D1D-97C9-0D633D1F2E3D}"/>
              </a:ext>
            </a:extLst>
          </p:cNvPr>
          <p:cNvSpPr/>
          <p:nvPr/>
        </p:nvSpPr>
        <p:spPr>
          <a:xfrm>
            <a:off x="4798833" y="325383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EC9C28-654C-407A-B9DF-73A0A9736A16}"/>
              </a:ext>
            </a:extLst>
          </p:cNvPr>
          <p:cNvSpPr/>
          <p:nvPr/>
        </p:nvSpPr>
        <p:spPr>
          <a:xfrm>
            <a:off x="4799582" y="36515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388B50-437E-81CF-8E2E-CB1F5D13E6D7}"/>
              </a:ext>
            </a:extLst>
          </p:cNvPr>
          <p:cNvSpPr/>
          <p:nvPr/>
        </p:nvSpPr>
        <p:spPr>
          <a:xfrm>
            <a:off x="4800331" y="405374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EDE167-7737-9C6F-8721-3846B51EEB1B}"/>
              </a:ext>
            </a:extLst>
          </p:cNvPr>
          <p:cNvSpPr/>
          <p:nvPr/>
        </p:nvSpPr>
        <p:spPr>
          <a:xfrm>
            <a:off x="4801080" y="445593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83802C4-53F6-692B-B3F7-244032A80C15}"/>
              </a:ext>
            </a:extLst>
          </p:cNvPr>
          <p:cNvSpPr/>
          <p:nvPr/>
        </p:nvSpPr>
        <p:spPr>
          <a:xfrm>
            <a:off x="4801829" y="485811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131BD43-EBA6-5502-182D-2A1FED37742D}"/>
              </a:ext>
            </a:extLst>
          </p:cNvPr>
          <p:cNvSpPr/>
          <p:nvPr/>
        </p:nvSpPr>
        <p:spPr>
          <a:xfrm>
            <a:off x="4802578" y="526029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D3B3B2-3382-6345-01CF-96232A2EA60D}"/>
              </a:ext>
            </a:extLst>
          </p:cNvPr>
          <p:cNvSpPr/>
          <p:nvPr/>
        </p:nvSpPr>
        <p:spPr>
          <a:xfrm>
            <a:off x="4803327" y="56624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2719E4-3B58-16CE-D3D2-F72A84844D02}"/>
              </a:ext>
            </a:extLst>
          </p:cNvPr>
          <p:cNvSpPr/>
          <p:nvPr/>
        </p:nvSpPr>
        <p:spPr>
          <a:xfrm>
            <a:off x="5201022" y="32545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F45D43B-42E6-4F9A-0207-8C76F1777552}"/>
              </a:ext>
            </a:extLst>
          </p:cNvPr>
          <p:cNvSpPr/>
          <p:nvPr/>
        </p:nvSpPr>
        <p:spPr>
          <a:xfrm>
            <a:off x="5201771" y="3652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206ABF-9A97-D515-335F-BEAC6D5BE771}"/>
              </a:ext>
            </a:extLst>
          </p:cNvPr>
          <p:cNvSpPr/>
          <p:nvPr/>
        </p:nvSpPr>
        <p:spPr>
          <a:xfrm>
            <a:off x="5202520" y="40544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972235-5A1E-AD8F-E8EB-D7258EC5FD7D}"/>
              </a:ext>
            </a:extLst>
          </p:cNvPr>
          <p:cNvSpPr/>
          <p:nvPr/>
        </p:nvSpPr>
        <p:spPr>
          <a:xfrm>
            <a:off x="5203269" y="44566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D5966E-87F7-81D1-B3AB-E68011AF36DE}"/>
              </a:ext>
            </a:extLst>
          </p:cNvPr>
          <p:cNvSpPr/>
          <p:nvPr/>
        </p:nvSpPr>
        <p:spPr>
          <a:xfrm>
            <a:off x="5204018" y="48588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A26929D-9B43-A8F3-CA7A-9A3935BE33FF}"/>
              </a:ext>
            </a:extLst>
          </p:cNvPr>
          <p:cNvSpPr/>
          <p:nvPr/>
        </p:nvSpPr>
        <p:spPr>
          <a:xfrm>
            <a:off x="5204767" y="52610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871D04-1C23-30FC-49FD-E5AFE057F0C2}"/>
              </a:ext>
            </a:extLst>
          </p:cNvPr>
          <p:cNvSpPr/>
          <p:nvPr/>
        </p:nvSpPr>
        <p:spPr>
          <a:xfrm>
            <a:off x="5205516" y="56632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932D384-3607-8338-F70C-145F99D24BAB}"/>
              </a:ext>
            </a:extLst>
          </p:cNvPr>
          <p:cNvSpPr/>
          <p:nvPr/>
        </p:nvSpPr>
        <p:spPr>
          <a:xfrm>
            <a:off x="5598742" y="325532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15804DF-C846-4818-1237-C0B4085ADEC0}"/>
              </a:ext>
            </a:extLst>
          </p:cNvPr>
          <p:cNvSpPr/>
          <p:nvPr/>
        </p:nvSpPr>
        <p:spPr>
          <a:xfrm>
            <a:off x="5599491" y="365305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1277086-22D4-E258-4C8A-820EA7D40495}"/>
              </a:ext>
            </a:extLst>
          </p:cNvPr>
          <p:cNvSpPr/>
          <p:nvPr/>
        </p:nvSpPr>
        <p:spPr>
          <a:xfrm>
            <a:off x="5600240" y="40552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BD6F7F7-1588-2F33-4D8D-505EEA144109}"/>
              </a:ext>
            </a:extLst>
          </p:cNvPr>
          <p:cNvSpPr/>
          <p:nvPr/>
        </p:nvSpPr>
        <p:spPr>
          <a:xfrm>
            <a:off x="5600989" y="44574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4167228-6450-47D9-5E8D-6B53B20CEF34}"/>
              </a:ext>
            </a:extLst>
          </p:cNvPr>
          <p:cNvSpPr/>
          <p:nvPr/>
        </p:nvSpPr>
        <p:spPr>
          <a:xfrm>
            <a:off x="5601738" y="48596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D49A1BB-6071-D047-B80B-8DA459B70941}"/>
              </a:ext>
            </a:extLst>
          </p:cNvPr>
          <p:cNvSpPr/>
          <p:nvPr/>
        </p:nvSpPr>
        <p:spPr>
          <a:xfrm>
            <a:off x="5602487" y="52617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214B060-8715-9417-4201-09FDB7B05347}"/>
              </a:ext>
            </a:extLst>
          </p:cNvPr>
          <p:cNvSpPr/>
          <p:nvPr/>
        </p:nvSpPr>
        <p:spPr>
          <a:xfrm>
            <a:off x="5603236" y="566397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82873C0-CA39-DBCB-C251-53030AB20A74}"/>
              </a:ext>
            </a:extLst>
          </p:cNvPr>
          <p:cNvSpPr/>
          <p:nvPr/>
        </p:nvSpPr>
        <p:spPr>
          <a:xfrm>
            <a:off x="5996462" y="325607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11F6BC-2F9E-002C-6806-8274DD1A69F4}"/>
              </a:ext>
            </a:extLst>
          </p:cNvPr>
          <p:cNvSpPr/>
          <p:nvPr/>
        </p:nvSpPr>
        <p:spPr>
          <a:xfrm>
            <a:off x="5997211" y="365380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2401D9C-0ED2-7C37-9518-8EDE2DF58891}"/>
              </a:ext>
            </a:extLst>
          </p:cNvPr>
          <p:cNvSpPr/>
          <p:nvPr/>
        </p:nvSpPr>
        <p:spPr>
          <a:xfrm>
            <a:off x="5997960" y="405598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32D231C-0B79-1CCC-AF9E-FC80D1217765}"/>
              </a:ext>
            </a:extLst>
          </p:cNvPr>
          <p:cNvSpPr/>
          <p:nvPr/>
        </p:nvSpPr>
        <p:spPr>
          <a:xfrm>
            <a:off x="5998709" y="445817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6077BC-2401-6585-9967-CBBF69CAAED1}"/>
              </a:ext>
            </a:extLst>
          </p:cNvPr>
          <p:cNvSpPr/>
          <p:nvPr/>
        </p:nvSpPr>
        <p:spPr>
          <a:xfrm>
            <a:off x="5999458" y="486035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6D9D4E-3393-DA51-CAAC-646C0DB6E04C}"/>
              </a:ext>
            </a:extLst>
          </p:cNvPr>
          <p:cNvSpPr/>
          <p:nvPr/>
        </p:nvSpPr>
        <p:spPr>
          <a:xfrm>
            <a:off x="6000207" y="526254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B48E7C8-29C2-E9C1-84F5-1A7A4199ADE7}"/>
              </a:ext>
            </a:extLst>
          </p:cNvPr>
          <p:cNvSpPr/>
          <p:nvPr/>
        </p:nvSpPr>
        <p:spPr>
          <a:xfrm>
            <a:off x="6000956" y="566472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A25794C-9AF0-42FA-0F5C-37506AB0D2B6}"/>
              </a:ext>
            </a:extLst>
          </p:cNvPr>
          <p:cNvSpPr/>
          <p:nvPr/>
        </p:nvSpPr>
        <p:spPr>
          <a:xfrm>
            <a:off x="6394182" y="325682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84E94BA-9A01-AC09-DE1E-B8200C76F3DD}"/>
              </a:ext>
            </a:extLst>
          </p:cNvPr>
          <p:cNvSpPr/>
          <p:nvPr/>
        </p:nvSpPr>
        <p:spPr>
          <a:xfrm>
            <a:off x="6394931" y="365455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0D5C60-AA9A-0498-D5B6-592295A071BB}"/>
              </a:ext>
            </a:extLst>
          </p:cNvPr>
          <p:cNvSpPr/>
          <p:nvPr/>
        </p:nvSpPr>
        <p:spPr>
          <a:xfrm>
            <a:off x="6395680" y="405673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6D3C9A7-ED66-9D7A-B2B5-DCABB39A7629}"/>
              </a:ext>
            </a:extLst>
          </p:cNvPr>
          <p:cNvSpPr/>
          <p:nvPr/>
        </p:nvSpPr>
        <p:spPr>
          <a:xfrm>
            <a:off x="6396429" y="445891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CF123B-989C-1010-1A95-3628509832FE}"/>
              </a:ext>
            </a:extLst>
          </p:cNvPr>
          <p:cNvSpPr/>
          <p:nvPr/>
        </p:nvSpPr>
        <p:spPr>
          <a:xfrm>
            <a:off x="6397178" y="486110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A32338-6CFE-BBCF-92BB-DFBDAC7939C9}"/>
              </a:ext>
            </a:extLst>
          </p:cNvPr>
          <p:cNvSpPr/>
          <p:nvPr/>
        </p:nvSpPr>
        <p:spPr>
          <a:xfrm>
            <a:off x="6397927" y="526328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A2B9CD-FB83-E213-4608-8626E910CFEB}"/>
              </a:ext>
            </a:extLst>
          </p:cNvPr>
          <p:cNvSpPr/>
          <p:nvPr/>
        </p:nvSpPr>
        <p:spPr>
          <a:xfrm>
            <a:off x="6398477" y="566027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BB1709D-4FAE-1DF9-C52A-5B96863D8B85}"/>
              </a:ext>
            </a:extLst>
          </p:cNvPr>
          <p:cNvSpPr/>
          <p:nvPr/>
        </p:nvSpPr>
        <p:spPr>
          <a:xfrm>
            <a:off x="6791902" y="325756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19BDC80-D1FE-1E58-C21A-B1DB1D6BAE28}"/>
              </a:ext>
            </a:extLst>
          </p:cNvPr>
          <p:cNvSpPr/>
          <p:nvPr/>
        </p:nvSpPr>
        <p:spPr>
          <a:xfrm>
            <a:off x="6792651" y="36552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95C6B7B-1CC2-1835-FCD3-C51682DA1F66}"/>
              </a:ext>
            </a:extLst>
          </p:cNvPr>
          <p:cNvSpPr/>
          <p:nvPr/>
        </p:nvSpPr>
        <p:spPr>
          <a:xfrm>
            <a:off x="6793400" y="40574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EFC741A-1923-326F-198D-027F7A8999FE}"/>
              </a:ext>
            </a:extLst>
          </p:cNvPr>
          <p:cNvSpPr/>
          <p:nvPr/>
        </p:nvSpPr>
        <p:spPr>
          <a:xfrm>
            <a:off x="6794149" y="44596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016922F-C580-F255-658C-7F3514EC8FD6}"/>
              </a:ext>
            </a:extLst>
          </p:cNvPr>
          <p:cNvSpPr/>
          <p:nvPr/>
        </p:nvSpPr>
        <p:spPr>
          <a:xfrm>
            <a:off x="6794898" y="48618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13FF6A0-DC03-0B91-FD76-A4534AF0B195}"/>
              </a:ext>
            </a:extLst>
          </p:cNvPr>
          <p:cNvSpPr/>
          <p:nvPr/>
        </p:nvSpPr>
        <p:spPr>
          <a:xfrm>
            <a:off x="6795647" y="52640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791C5DA-0054-770C-3C2E-46A1EE631FCC}"/>
              </a:ext>
            </a:extLst>
          </p:cNvPr>
          <p:cNvSpPr/>
          <p:nvPr/>
        </p:nvSpPr>
        <p:spPr>
          <a:xfrm>
            <a:off x="6796396" y="566621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A9A2098-CD9C-E5E4-CB63-BCE0347E9CDA}"/>
              </a:ext>
            </a:extLst>
          </p:cNvPr>
          <p:cNvSpPr/>
          <p:nvPr/>
        </p:nvSpPr>
        <p:spPr>
          <a:xfrm>
            <a:off x="7189622" y="3258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1C81D0F-A943-7A21-4ECE-B18472CB3FF8}"/>
              </a:ext>
            </a:extLst>
          </p:cNvPr>
          <p:cNvSpPr/>
          <p:nvPr/>
        </p:nvSpPr>
        <p:spPr>
          <a:xfrm>
            <a:off x="7190371" y="36560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3A52206-6C56-D76E-F4D1-8B0178917FF0}"/>
              </a:ext>
            </a:extLst>
          </p:cNvPr>
          <p:cNvSpPr/>
          <p:nvPr/>
        </p:nvSpPr>
        <p:spPr>
          <a:xfrm>
            <a:off x="7191120" y="40582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00BB219-7A5B-0710-3D11-6B1BE6D47D5B}"/>
              </a:ext>
            </a:extLst>
          </p:cNvPr>
          <p:cNvSpPr/>
          <p:nvPr/>
        </p:nvSpPr>
        <p:spPr>
          <a:xfrm>
            <a:off x="7191869" y="44604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76DE9E2-BEA2-70FD-929F-68705942E658}"/>
              </a:ext>
            </a:extLst>
          </p:cNvPr>
          <p:cNvSpPr/>
          <p:nvPr/>
        </p:nvSpPr>
        <p:spPr>
          <a:xfrm>
            <a:off x="7192618" y="48625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1520584-DB5E-C2EF-6AB1-A34DAB9601ED}"/>
              </a:ext>
            </a:extLst>
          </p:cNvPr>
          <p:cNvSpPr/>
          <p:nvPr/>
        </p:nvSpPr>
        <p:spPr>
          <a:xfrm>
            <a:off x="7193000" y="526029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9650CD2-AFAE-B732-6757-73CBC4E43339}"/>
              </a:ext>
            </a:extLst>
          </p:cNvPr>
          <p:cNvSpPr/>
          <p:nvPr/>
        </p:nvSpPr>
        <p:spPr>
          <a:xfrm>
            <a:off x="7194116" y="56669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38620-99F9-E0C2-1FA7-A0CD4839008D}"/>
              </a:ext>
            </a:extLst>
          </p:cNvPr>
          <p:cNvSpPr txBox="1"/>
          <p:nvPr/>
        </p:nvSpPr>
        <p:spPr>
          <a:xfrm>
            <a:off x="3940164" y="44058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DB93A-A43B-8FC4-7D36-ED2D3B44842C}"/>
              </a:ext>
            </a:extLst>
          </p:cNvPr>
          <p:cNvSpPr txBox="1"/>
          <p:nvPr/>
        </p:nvSpPr>
        <p:spPr>
          <a:xfrm>
            <a:off x="4390430" y="3232937"/>
            <a:ext cx="479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119FA-87D1-720D-3214-CBCF527743D5}"/>
              </a:ext>
            </a:extLst>
          </p:cNvPr>
          <p:cNvSpPr txBox="1"/>
          <p:nvPr/>
        </p:nvSpPr>
        <p:spPr>
          <a:xfrm>
            <a:off x="7586007" y="5776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9B3DEAF-440A-F0B0-1768-4DFD1F1D5C6E}"/>
              </a:ext>
            </a:extLst>
          </p:cNvPr>
          <p:cNvSpPr/>
          <p:nvPr/>
        </p:nvSpPr>
        <p:spPr>
          <a:xfrm>
            <a:off x="4957769" y="3452324"/>
            <a:ext cx="2365375" cy="2466975"/>
          </a:xfrm>
          <a:custGeom>
            <a:avLst/>
            <a:gdLst>
              <a:gd name="connsiteX0" fmla="*/ 0 w 2365375"/>
              <a:gd name="connsiteY0" fmla="*/ 0 h 2466975"/>
              <a:gd name="connsiteX1" fmla="*/ 2330450 w 2365375"/>
              <a:gd name="connsiteY1" fmla="*/ 438150 h 2466975"/>
              <a:gd name="connsiteX2" fmla="*/ 38100 w 2365375"/>
              <a:gd name="connsiteY2" fmla="*/ 1638300 h 2466975"/>
              <a:gd name="connsiteX3" fmla="*/ 2365375 w 2365375"/>
              <a:gd name="connsiteY3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375" h="2466975">
                <a:moveTo>
                  <a:pt x="0" y="0"/>
                </a:moveTo>
                <a:cubicBezTo>
                  <a:pt x="1162050" y="82550"/>
                  <a:pt x="2324100" y="165100"/>
                  <a:pt x="2330450" y="438150"/>
                </a:cubicBezTo>
                <a:cubicBezTo>
                  <a:pt x="2336800" y="711200"/>
                  <a:pt x="32279" y="1300163"/>
                  <a:pt x="38100" y="1638300"/>
                </a:cubicBezTo>
                <a:cubicBezTo>
                  <a:pt x="43921" y="1976437"/>
                  <a:pt x="1204648" y="2221706"/>
                  <a:pt x="2365375" y="2466975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B94F88-8A15-AA18-BE35-7D030FEA64C9}"/>
              </a:ext>
            </a:extLst>
          </p:cNvPr>
          <p:cNvSpPr/>
          <p:nvPr/>
        </p:nvSpPr>
        <p:spPr>
          <a:xfrm>
            <a:off x="7194033" y="566080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06F92-0711-1101-47DF-149D246A465E}"/>
              </a:ext>
            </a:extLst>
          </p:cNvPr>
          <p:cNvSpPr txBox="1"/>
          <p:nvPr/>
        </p:nvSpPr>
        <p:spPr>
          <a:xfrm>
            <a:off x="8348600" y="3956585"/>
            <a:ext cx="3720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 idea: For each sub-cluster,</a:t>
            </a:r>
          </a:p>
          <a:p>
            <a:r>
              <a:rPr lang="en-US" sz="2000" dirty="0"/>
              <a:t>inductively guarantee that</a:t>
            </a:r>
          </a:p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blue path </a:t>
            </a:r>
            <a:r>
              <a:rPr lang="en-US" sz="2000" dirty="0"/>
              <a:t>appears in its tree</a:t>
            </a:r>
          </a:p>
        </p:txBody>
      </p:sp>
    </p:spTree>
    <p:extLst>
      <p:ext uri="{BB962C8B-B14F-4D97-AF65-F5344CB8AC3E}">
        <p14:creationId xmlns:p14="http://schemas.microsoft.com/office/powerpoint/2010/main" val="1148262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B8869-688B-BA62-2E97-5B6633283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F048-43C9-1CFE-798B-69788EC1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Tool: Preservable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45A0A-6A07-4E0E-65CD-0414EC4DD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Each node (cluster) C in the hierarchy is responsible for preserving (up to a factor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 the distance between points in 2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sub-clusters</a:t>
                </a:r>
                <a:r>
                  <a:rPr lang="en-US" sz="2400" dirty="0"/>
                  <a:t>, say 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. (diam(C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), diam(C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diam(C))</a:t>
                </a:r>
              </a:p>
              <a:p>
                <a:r>
                  <a:rPr lang="en-US" sz="2400" dirty="0"/>
                  <a:t>Q: How to join together sub-trees to get stretch guarantee for cluster C?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45A0A-6A07-4E0E-65CD-0414EC4DD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  <a:blipFill>
                <a:blip r:embed="rId2"/>
                <a:stretch>
                  <a:fillRect l="-83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F04237C-2AC5-10F1-C701-A03E973961BD}"/>
              </a:ext>
            </a:extLst>
          </p:cNvPr>
          <p:cNvSpPr/>
          <p:nvPr/>
        </p:nvSpPr>
        <p:spPr>
          <a:xfrm>
            <a:off x="4811405" y="3247136"/>
            <a:ext cx="2783313" cy="2812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2747039-D876-F9EB-0DAB-B11103731F2F}"/>
              </a:ext>
            </a:extLst>
          </p:cNvPr>
          <p:cNvSpPr/>
          <p:nvPr/>
        </p:nvSpPr>
        <p:spPr>
          <a:xfrm>
            <a:off x="4798833" y="325383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54D5E3-299A-00FA-4A5B-8B4F2D842D44}"/>
              </a:ext>
            </a:extLst>
          </p:cNvPr>
          <p:cNvSpPr/>
          <p:nvPr/>
        </p:nvSpPr>
        <p:spPr>
          <a:xfrm>
            <a:off x="4799582" y="36515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B98750-B007-E42E-69CA-F29B964EACA7}"/>
              </a:ext>
            </a:extLst>
          </p:cNvPr>
          <p:cNvSpPr/>
          <p:nvPr/>
        </p:nvSpPr>
        <p:spPr>
          <a:xfrm>
            <a:off x="4800331" y="405374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5A82A9A-6C9E-1373-4259-1DB108F98D25}"/>
              </a:ext>
            </a:extLst>
          </p:cNvPr>
          <p:cNvSpPr/>
          <p:nvPr/>
        </p:nvSpPr>
        <p:spPr>
          <a:xfrm>
            <a:off x="4801080" y="445593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50E95D-1128-ADA8-AA6C-32F58120393D}"/>
              </a:ext>
            </a:extLst>
          </p:cNvPr>
          <p:cNvSpPr/>
          <p:nvPr/>
        </p:nvSpPr>
        <p:spPr>
          <a:xfrm>
            <a:off x="4801829" y="485811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494183-E34A-3467-1ED5-A3BA6954C44A}"/>
              </a:ext>
            </a:extLst>
          </p:cNvPr>
          <p:cNvSpPr/>
          <p:nvPr/>
        </p:nvSpPr>
        <p:spPr>
          <a:xfrm>
            <a:off x="4802578" y="526029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5CF3CF6-1E0B-5685-1ADF-1DBA8086C933}"/>
              </a:ext>
            </a:extLst>
          </p:cNvPr>
          <p:cNvSpPr/>
          <p:nvPr/>
        </p:nvSpPr>
        <p:spPr>
          <a:xfrm>
            <a:off x="4803327" y="56624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A10645-981E-F2D0-48C3-E500C171E766}"/>
              </a:ext>
            </a:extLst>
          </p:cNvPr>
          <p:cNvSpPr/>
          <p:nvPr/>
        </p:nvSpPr>
        <p:spPr>
          <a:xfrm>
            <a:off x="5201022" y="32545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325694-EA3E-C73D-B926-1AC508158694}"/>
              </a:ext>
            </a:extLst>
          </p:cNvPr>
          <p:cNvSpPr/>
          <p:nvPr/>
        </p:nvSpPr>
        <p:spPr>
          <a:xfrm>
            <a:off x="5201771" y="3652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4ADD92-3AD8-F6BA-7EA0-228CC512A860}"/>
              </a:ext>
            </a:extLst>
          </p:cNvPr>
          <p:cNvSpPr/>
          <p:nvPr/>
        </p:nvSpPr>
        <p:spPr>
          <a:xfrm>
            <a:off x="5202520" y="40544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ADCF8C1-3941-1F91-7323-A610AC40A2ED}"/>
              </a:ext>
            </a:extLst>
          </p:cNvPr>
          <p:cNvSpPr/>
          <p:nvPr/>
        </p:nvSpPr>
        <p:spPr>
          <a:xfrm>
            <a:off x="5203269" y="44566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1962AB-6733-BAF0-59B9-61F17BDBBADE}"/>
              </a:ext>
            </a:extLst>
          </p:cNvPr>
          <p:cNvSpPr/>
          <p:nvPr/>
        </p:nvSpPr>
        <p:spPr>
          <a:xfrm>
            <a:off x="5204018" y="48588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8AD839-62F3-11B3-2896-D288A9E94C6F}"/>
              </a:ext>
            </a:extLst>
          </p:cNvPr>
          <p:cNvSpPr/>
          <p:nvPr/>
        </p:nvSpPr>
        <p:spPr>
          <a:xfrm>
            <a:off x="5204767" y="52610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9B0DEF-867B-6059-A9FF-60C243F97C50}"/>
              </a:ext>
            </a:extLst>
          </p:cNvPr>
          <p:cNvSpPr/>
          <p:nvPr/>
        </p:nvSpPr>
        <p:spPr>
          <a:xfrm>
            <a:off x="5205516" y="56632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73F4446-637B-CB39-EE92-4C3952FF52F9}"/>
              </a:ext>
            </a:extLst>
          </p:cNvPr>
          <p:cNvSpPr/>
          <p:nvPr/>
        </p:nvSpPr>
        <p:spPr>
          <a:xfrm>
            <a:off x="5598742" y="325532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B1CD2EF-70D0-AB89-2147-3C7BD56AD26B}"/>
              </a:ext>
            </a:extLst>
          </p:cNvPr>
          <p:cNvSpPr/>
          <p:nvPr/>
        </p:nvSpPr>
        <p:spPr>
          <a:xfrm>
            <a:off x="5599491" y="365305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2133882-7B55-2823-A316-E48AD90F68DD}"/>
              </a:ext>
            </a:extLst>
          </p:cNvPr>
          <p:cNvSpPr/>
          <p:nvPr/>
        </p:nvSpPr>
        <p:spPr>
          <a:xfrm>
            <a:off x="5600240" y="40552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AFC455C-8456-299A-1FE3-E5C70662932E}"/>
              </a:ext>
            </a:extLst>
          </p:cNvPr>
          <p:cNvSpPr/>
          <p:nvPr/>
        </p:nvSpPr>
        <p:spPr>
          <a:xfrm>
            <a:off x="5600989" y="44574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96EBD4-09D8-9B35-9D23-66ED3794C079}"/>
              </a:ext>
            </a:extLst>
          </p:cNvPr>
          <p:cNvSpPr/>
          <p:nvPr/>
        </p:nvSpPr>
        <p:spPr>
          <a:xfrm>
            <a:off x="5601738" y="48596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6FBF1CA-2B42-6A30-2B46-7E7C22777086}"/>
              </a:ext>
            </a:extLst>
          </p:cNvPr>
          <p:cNvSpPr/>
          <p:nvPr/>
        </p:nvSpPr>
        <p:spPr>
          <a:xfrm>
            <a:off x="5602487" y="52617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DEFF9E2-5DFD-B903-FB78-A6183F23E3DA}"/>
              </a:ext>
            </a:extLst>
          </p:cNvPr>
          <p:cNvSpPr/>
          <p:nvPr/>
        </p:nvSpPr>
        <p:spPr>
          <a:xfrm>
            <a:off x="5603236" y="566397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B4F6D06-2156-66CC-1D9A-4424F2ADC91C}"/>
              </a:ext>
            </a:extLst>
          </p:cNvPr>
          <p:cNvSpPr/>
          <p:nvPr/>
        </p:nvSpPr>
        <p:spPr>
          <a:xfrm>
            <a:off x="5996462" y="325607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57F9809-AC4E-AE85-2496-DF714D20AD5A}"/>
              </a:ext>
            </a:extLst>
          </p:cNvPr>
          <p:cNvSpPr/>
          <p:nvPr/>
        </p:nvSpPr>
        <p:spPr>
          <a:xfrm>
            <a:off x="5997211" y="365380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6F47A5E-B8FE-5AB2-7F84-6A60ECAD48CE}"/>
              </a:ext>
            </a:extLst>
          </p:cNvPr>
          <p:cNvSpPr/>
          <p:nvPr/>
        </p:nvSpPr>
        <p:spPr>
          <a:xfrm>
            <a:off x="5997960" y="405598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24D4B51-B04C-A146-A32B-900F4F6CF957}"/>
              </a:ext>
            </a:extLst>
          </p:cNvPr>
          <p:cNvSpPr/>
          <p:nvPr/>
        </p:nvSpPr>
        <p:spPr>
          <a:xfrm>
            <a:off x="5998709" y="445817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3C6CD8-40F3-A355-E56A-ECC07800EC5A}"/>
              </a:ext>
            </a:extLst>
          </p:cNvPr>
          <p:cNvSpPr/>
          <p:nvPr/>
        </p:nvSpPr>
        <p:spPr>
          <a:xfrm>
            <a:off x="5999458" y="486035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F536699-E356-B2F8-40AD-F31AC3A49551}"/>
              </a:ext>
            </a:extLst>
          </p:cNvPr>
          <p:cNvSpPr/>
          <p:nvPr/>
        </p:nvSpPr>
        <p:spPr>
          <a:xfrm>
            <a:off x="6000207" y="526254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EBD96B1-794D-CFF0-1F7D-5D73650DE461}"/>
              </a:ext>
            </a:extLst>
          </p:cNvPr>
          <p:cNvSpPr/>
          <p:nvPr/>
        </p:nvSpPr>
        <p:spPr>
          <a:xfrm>
            <a:off x="6000956" y="566472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F6DB074-0CE3-0229-4648-AB55137FCA5A}"/>
              </a:ext>
            </a:extLst>
          </p:cNvPr>
          <p:cNvSpPr/>
          <p:nvPr/>
        </p:nvSpPr>
        <p:spPr>
          <a:xfrm>
            <a:off x="6394182" y="325682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62E5FA1-95CD-454D-1396-14EA04CAFADE}"/>
              </a:ext>
            </a:extLst>
          </p:cNvPr>
          <p:cNvSpPr/>
          <p:nvPr/>
        </p:nvSpPr>
        <p:spPr>
          <a:xfrm>
            <a:off x="6394931" y="365455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D2FEDD0-CEED-6B6B-606A-DA6CA95E62CD}"/>
              </a:ext>
            </a:extLst>
          </p:cNvPr>
          <p:cNvSpPr/>
          <p:nvPr/>
        </p:nvSpPr>
        <p:spPr>
          <a:xfrm>
            <a:off x="6395680" y="405673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005140E-EB72-E1BE-6F43-46B681D72861}"/>
              </a:ext>
            </a:extLst>
          </p:cNvPr>
          <p:cNvSpPr/>
          <p:nvPr/>
        </p:nvSpPr>
        <p:spPr>
          <a:xfrm>
            <a:off x="6396429" y="445891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DBBEE45-C328-F117-2D35-C0E2D59FF453}"/>
              </a:ext>
            </a:extLst>
          </p:cNvPr>
          <p:cNvSpPr/>
          <p:nvPr/>
        </p:nvSpPr>
        <p:spPr>
          <a:xfrm>
            <a:off x="6397178" y="486110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8FA38CC-1AA2-1313-4F5B-1740771C4B5B}"/>
              </a:ext>
            </a:extLst>
          </p:cNvPr>
          <p:cNvSpPr/>
          <p:nvPr/>
        </p:nvSpPr>
        <p:spPr>
          <a:xfrm>
            <a:off x="6397927" y="526328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DD9A8AC-4588-CE6A-8B81-3B68D8A96738}"/>
              </a:ext>
            </a:extLst>
          </p:cNvPr>
          <p:cNvSpPr/>
          <p:nvPr/>
        </p:nvSpPr>
        <p:spPr>
          <a:xfrm>
            <a:off x="6398477" y="566027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B823FA5-F40B-DD13-0820-02618A00D9F6}"/>
              </a:ext>
            </a:extLst>
          </p:cNvPr>
          <p:cNvSpPr/>
          <p:nvPr/>
        </p:nvSpPr>
        <p:spPr>
          <a:xfrm>
            <a:off x="6791902" y="325756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F64FFAD-69F1-B0AE-F876-A812A4A98993}"/>
              </a:ext>
            </a:extLst>
          </p:cNvPr>
          <p:cNvSpPr/>
          <p:nvPr/>
        </p:nvSpPr>
        <p:spPr>
          <a:xfrm>
            <a:off x="6792651" y="36552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F45889-D13C-F915-A681-1126F245B408}"/>
              </a:ext>
            </a:extLst>
          </p:cNvPr>
          <p:cNvSpPr/>
          <p:nvPr/>
        </p:nvSpPr>
        <p:spPr>
          <a:xfrm>
            <a:off x="6793400" y="40574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4CEBB95-537D-1C0A-4A59-398FA02BF1C9}"/>
              </a:ext>
            </a:extLst>
          </p:cNvPr>
          <p:cNvSpPr/>
          <p:nvPr/>
        </p:nvSpPr>
        <p:spPr>
          <a:xfrm>
            <a:off x="6794149" y="44596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700D738-443A-65A3-6AFC-E1F1A531187E}"/>
              </a:ext>
            </a:extLst>
          </p:cNvPr>
          <p:cNvSpPr/>
          <p:nvPr/>
        </p:nvSpPr>
        <p:spPr>
          <a:xfrm>
            <a:off x="6794898" y="48618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159D0FA-19FB-DC8C-D3FC-7BB00A9D37A6}"/>
              </a:ext>
            </a:extLst>
          </p:cNvPr>
          <p:cNvSpPr/>
          <p:nvPr/>
        </p:nvSpPr>
        <p:spPr>
          <a:xfrm>
            <a:off x="6795647" y="52640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EE266FB-5A4A-5550-4BC9-EEE9474C1CD6}"/>
              </a:ext>
            </a:extLst>
          </p:cNvPr>
          <p:cNvSpPr/>
          <p:nvPr/>
        </p:nvSpPr>
        <p:spPr>
          <a:xfrm>
            <a:off x="6796396" y="566621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2338FD7-4942-122C-A503-C88C9BAC43C3}"/>
              </a:ext>
            </a:extLst>
          </p:cNvPr>
          <p:cNvSpPr/>
          <p:nvPr/>
        </p:nvSpPr>
        <p:spPr>
          <a:xfrm>
            <a:off x="7189622" y="3258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90277EC-48E9-C113-A564-5C3415AEE825}"/>
              </a:ext>
            </a:extLst>
          </p:cNvPr>
          <p:cNvSpPr/>
          <p:nvPr/>
        </p:nvSpPr>
        <p:spPr>
          <a:xfrm>
            <a:off x="7190371" y="36560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602F69F-1FAF-F0E9-CB8A-39CEA4A0DA6F}"/>
              </a:ext>
            </a:extLst>
          </p:cNvPr>
          <p:cNvSpPr/>
          <p:nvPr/>
        </p:nvSpPr>
        <p:spPr>
          <a:xfrm>
            <a:off x="7191120" y="40582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94D1E4-84B9-63ED-A1C1-C3C995B412B7}"/>
              </a:ext>
            </a:extLst>
          </p:cNvPr>
          <p:cNvSpPr/>
          <p:nvPr/>
        </p:nvSpPr>
        <p:spPr>
          <a:xfrm>
            <a:off x="7191869" y="44604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117B458-AD41-A91E-9289-77FFA0B435CD}"/>
              </a:ext>
            </a:extLst>
          </p:cNvPr>
          <p:cNvSpPr/>
          <p:nvPr/>
        </p:nvSpPr>
        <p:spPr>
          <a:xfrm>
            <a:off x="7192618" y="48625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549ED7-23CD-735D-59DE-E80D402A5AB9}"/>
              </a:ext>
            </a:extLst>
          </p:cNvPr>
          <p:cNvSpPr/>
          <p:nvPr/>
        </p:nvSpPr>
        <p:spPr>
          <a:xfrm>
            <a:off x="7193000" y="526029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B606130-87B4-7B78-B0D9-C9229D8FC3C2}"/>
              </a:ext>
            </a:extLst>
          </p:cNvPr>
          <p:cNvSpPr/>
          <p:nvPr/>
        </p:nvSpPr>
        <p:spPr>
          <a:xfrm>
            <a:off x="7194116" y="56669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05C8C-BA97-04DC-6AE2-D05A007A84B0}"/>
              </a:ext>
            </a:extLst>
          </p:cNvPr>
          <p:cNvSpPr txBox="1"/>
          <p:nvPr/>
        </p:nvSpPr>
        <p:spPr>
          <a:xfrm>
            <a:off x="3940164" y="44058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BCCFE-4CFF-D2E8-0104-0710D9BE6832}"/>
              </a:ext>
            </a:extLst>
          </p:cNvPr>
          <p:cNvSpPr/>
          <p:nvPr/>
        </p:nvSpPr>
        <p:spPr>
          <a:xfrm>
            <a:off x="5201682" y="3252655"/>
            <a:ext cx="403697" cy="39625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47404-50E6-A929-9554-39EDDFC15DE2}"/>
              </a:ext>
            </a:extLst>
          </p:cNvPr>
          <p:cNvSpPr txBox="1"/>
          <p:nvPr/>
        </p:nvSpPr>
        <p:spPr>
          <a:xfrm>
            <a:off x="4390430" y="3232937"/>
            <a:ext cx="479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AB87D-701D-69CF-FD1C-7D81150B4F02}"/>
              </a:ext>
            </a:extLst>
          </p:cNvPr>
          <p:cNvSpPr txBox="1"/>
          <p:nvPr/>
        </p:nvSpPr>
        <p:spPr>
          <a:xfrm>
            <a:off x="7586007" y="5776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FAFE6D-3DCA-BE0A-9804-6D410E3EA2F5}"/>
              </a:ext>
            </a:extLst>
          </p:cNvPr>
          <p:cNvSpPr/>
          <p:nvPr/>
        </p:nvSpPr>
        <p:spPr>
          <a:xfrm>
            <a:off x="5608827" y="3242293"/>
            <a:ext cx="380378" cy="415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1E169E-6FBB-99A2-71B5-689FBC84CCE0}"/>
              </a:ext>
            </a:extLst>
          </p:cNvPr>
          <p:cNvSpPr/>
          <p:nvPr/>
        </p:nvSpPr>
        <p:spPr>
          <a:xfrm>
            <a:off x="5992653" y="3250948"/>
            <a:ext cx="405558" cy="39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832F3B-002C-BA9F-0111-20FF0F299C13}"/>
              </a:ext>
            </a:extLst>
          </p:cNvPr>
          <p:cNvSpPr/>
          <p:nvPr/>
        </p:nvSpPr>
        <p:spPr>
          <a:xfrm>
            <a:off x="6413016" y="3263654"/>
            <a:ext cx="380295" cy="3748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03104FB-1E73-2F8A-76DA-A1A162C52661}"/>
              </a:ext>
            </a:extLst>
          </p:cNvPr>
          <p:cNvSpPr/>
          <p:nvPr/>
        </p:nvSpPr>
        <p:spPr>
          <a:xfrm>
            <a:off x="4957769" y="3452324"/>
            <a:ext cx="2365375" cy="2466975"/>
          </a:xfrm>
          <a:custGeom>
            <a:avLst/>
            <a:gdLst>
              <a:gd name="connsiteX0" fmla="*/ 0 w 2365375"/>
              <a:gd name="connsiteY0" fmla="*/ 0 h 2466975"/>
              <a:gd name="connsiteX1" fmla="*/ 2330450 w 2365375"/>
              <a:gd name="connsiteY1" fmla="*/ 438150 h 2466975"/>
              <a:gd name="connsiteX2" fmla="*/ 38100 w 2365375"/>
              <a:gd name="connsiteY2" fmla="*/ 1638300 h 2466975"/>
              <a:gd name="connsiteX3" fmla="*/ 2365375 w 2365375"/>
              <a:gd name="connsiteY3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375" h="2466975">
                <a:moveTo>
                  <a:pt x="0" y="0"/>
                </a:moveTo>
                <a:cubicBezTo>
                  <a:pt x="1162050" y="82550"/>
                  <a:pt x="2324100" y="165100"/>
                  <a:pt x="2330450" y="438150"/>
                </a:cubicBezTo>
                <a:cubicBezTo>
                  <a:pt x="2336800" y="711200"/>
                  <a:pt x="32279" y="1300163"/>
                  <a:pt x="38100" y="1638300"/>
                </a:cubicBezTo>
                <a:cubicBezTo>
                  <a:pt x="43921" y="1976437"/>
                  <a:pt x="1204648" y="2221706"/>
                  <a:pt x="2365375" y="2466975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16FA2E-7385-D2F6-D1D9-3249C42ED8B5}"/>
              </a:ext>
            </a:extLst>
          </p:cNvPr>
          <p:cNvSpPr/>
          <p:nvPr/>
        </p:nvSpPr>
        <p:spPr>
          <a:xfrm>
            <a:off x="7194033" y="566080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43230-165A-1E45-D306-6F2CA99BE3EC}"/>
              </a:ext>
            </a:extLst>
          </p:cNvPr>
          <p:cNvSpPr txBox="1"/>
          <p:nvPr/>
        </p:nvSpPr>
        <p:spPr>
          <a:xfrm>
            <a:off x="8348600" y="3956585"/>
            <a:ext cx="3720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 idea: For each sub-cluster,</a:t>
            </a:r>
          </a:p>
          <a:p>
            <a:r>
              <a:rPr lang="en-US" sz="2000" dirty="0"/>
              <a:t>inductively guarantee that</a:t>
            </a:r>
          </a:p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blue path </a:t>
            </a:r>
            <a:r>
              <a:rPr lang="en-US" sz="2000" dirty="0"/>
              <a:t>appears in its tree</a:t>
            </a:r>
          </a:p>
        </p:txBody>
      </p:sp>
    </p:spTree>
    <p:extLst>
      <p:ext uri="{BB962C8B-B14F-4D97-AF65-F5344CB8AC3E}">
        <p14:creationId xmlns:p14="http://schemas.microsoft.com/office/powerpoint/2010/main" val="1291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89C94-C468-6A74-8FF9-6304F247D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F739-DE8F-F797-3CBA-59B896DC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Tool: Preservable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78A52-78D4-8558-DA9C-5AFB7D17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Each node (cluster) C in the hierarchy is responsible for preserving (up to a factor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 the distance between points in 2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sub-clusters</a:t>
                </a:r>
                <a:r>
                  <a:rPr lang="en-US" sz="2400" dirty="0"/>
                  <a:t>, say 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. (diam(C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), diam(C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diam(C))</a:t>
                </a:r>
              </a:p>
              <a:p>
                <a:r>
                  <a:rPr lang="en-US" sz="2400" dirty="0"/>
                  <a:t>Q: How to join together sub-trees to get stretch guarantee for cluster C?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78A52-78D4-8558-DA9C-5AFB7D17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  <a:blipFill>
                <a:blip r:embed="rId2"/>
                <a:stretch>
                  <a:fillRect l="-83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57B0285-F33D-F18A-E14F-AB8D7522CEB1}"/>
              </a:ext>
            </a:extLst>
          </p:cNvPr>
          <p:cNvSpPr/>
          <p:nvPr/>
        </p:nvSpPr>
        <p:spPr>
          <a:xfrm>
            <a:off x="4811405" y="3247136"/>
            <a:ext cx="2783313" cy="2812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E00B3E-24A9-5C77-B6FF-0D231CF535A6}"/>
              </a:ext>
            </a:extLst>
          </p:cNvPr>
          <p:cNvSpPr/>
          <p:nvPr/>
        </p:nvSpPr>
        <p:spPr>
          <a:xfrm>
            <a:off x="4798833" y="325383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C894F3-914C-95A0-BC6D-E02D5465AD4A}"/>
              </a:ext>
            </a:extLst>
          </p:cNvPr>
          <p:cNvSpPr/>
          <p:nvPr/>
        </p:nvSpPr>
        <p:spPr>
          <a:xfrm>
            <a:off x="4799582" y="36515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71DD0A-91BF-37E8-9428-404BE42BA453}"/>
              </a:ext>
            </a:extLst>
          </p:cNvPr>
          <p:cNvSpPr/>
          <p:nvPr/>
        </p:nvSpPr>
        <p:spPr>
          <a:xfrm>
            <a:off x="4800331" y="405374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73BA64-48B2-22C4-4B9B-C5E47268074B}"/>
              </a:ext>
            </a:extLst>
          </p:cNvPr>
          <p:cNvSpPr/>
          <p:nvPr/>
        </p:nvSpPr>
        <p:spPr>
          <a:xfrm>
            <a:off x="4801080" y="445593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AD0548-30EB-BF7B-D255-320E7B5627ED}"/>
              </a:ext>
            </a:extLst>
          </p:cNvPr>
          <p:cNvSpPr/>
          <p:nvPr/>
        </p:nvSpPr>
        <p:spPr>
          <a:xfrm>
            <a:off x="4801829" y="485811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87AB2B-3D41-F491-CFFB-2ECE8534FDF8}"/>
              </a:ext>
            </a:extLst>
          </p:cNvPr>
          <p:cNvSpPr/>
          <p:nvPr/>
        </p:nvSpPr>
        <p:spPr>
          <a:xfrm>
            <a:off x="4802578" y="526029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BB9EDC-6020-1C22-F00C-E51FE93A77EE}"/>
              </a:ext>
            </a:extLst>
          </p:cNvPr>
          <p:cNvSpPr/>
          <p:nvPr/>
        </p:nvSpPr>
        <p:spPr>
          <a:xfrm>
            <a:off x="4803327" y="56624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46F06B-3197-5C68-2099-68DE92658AC5}"/>
              </a:ext>
            </a:extLst>
          </p:cNvPr>
          <p:cNvSpPr/>
          <p:nvPr/>
        </p:nvSpPr>
        <p:spPr>
          <a:xfrm>
            <a:off x="5201022" y="32545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0A4652-25AD-0F09-3B10-AB74216D5C6B}"/>
              </a:ext>
            </a:extLst>
          </p:cNvPr>
          <p:cNvSpPr/>
          <p:nvPr/>
        </p:nvSpPr>
        <p:spPr>
          <a:xfrm>
            <a:off x="5201771" y="3652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209543-FD98-EF6E-5317-FE20E9E82F06}"/>
              </a:ext>
            </a:extLst>
          </p:cNvPr>
          <p:cNvSpPr/>
          <p:nvPr/>
        </p:nvSpPr>
        <p:spPr>
          <a:xfrm>
            <a:off x="5202520" y="40544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823D2F-F786-ED0F-4AEB-3F47F6515AB8}"/>
              </a:ext>
            </a:extLst>
          </p:cNvPr>
          <p:cNvSpPr/>
          <p:nvPr/>
        </p:nvSpPr>
        <p:spPr>
          <a:xfrm>
            <a:off x="5203269" y="44566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9FDB5E-B75F-C33B-20F2-0BBE2E8BFD8C}"/>
              </a:ext>
            </a:extLst>
          </p:cNvPr>
          <p:cNvSpPr/>
          <p:nvPr/>
        </p:nvSpPr>
        <p:spPr>
          <a:xfrm>
            <a:off x="5204018" y="48588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155A1D-A95C-66B2-813F-911E0ED5EB85}"/>
              </a:ext>
            </a:extLst>
          </p:cNvPr>
          <p:cNvSpPr/>
          <p:nvPr/>
        </p:nvSpPr>
        <p:spPr>
          <a:xfrm>
            <a:off x="5204767" y="52610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B4C0C4-5018-9773-3C3F-34CEAF9A1455}"/>
              </a:ext>
            </a:extLst>
          </p:cNvPr>
          <p:cNvSpPr/>
          <p:nvPr/>
        </p:nvSpPr>
        <p:spPr>
          <a:xfrm>
            <a:off x="5205516" y="56632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574988-B581-C304-A83F-36BA5E44F0E4}"/>
              </a:ext>
            </a:extLst>
          </p:cNvPr>
          <p:cNvSpPr/>
          <p:nvPr/>
        </p:nvSpPr>
        <p:spPr>
          <a:xfrm>
            <a:off x="5598742" y="325532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F4491AD-D523-5DA1-7EB0-83358A8876DF}"/>
              </a:ext>
            </a:extLst>
          </p:cNvPr>
          <p:cNvSpPr/>
          <p:nvPr/>
        </p:nvSpPr>
        <p:spPr>
          <a:xfrm>
            <a:off x="5599491" y="365305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3B9739-5798-9D94-2297-F5A5379D7BEA}"/>
              </a:ext>
            </a:extLst>
          </p:cNvPr>
          <p:cNvSpPr/>
          <p:nvPr/>
        </p:nvSpPr>
        <p:spPr>
          <a:xfrm>
            <a:off x="5600240" y="40552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F9CEA72-A020-95BD-FC52-23987C545933}"/>
              </a:ext>
            </a:extLst>
          </p:cNvPr>
          <p:cNvSpPr/>
          <p:nvPr/>
        </p:nvSpPr>
        <p:spPr>
          <a:xfrm>
            <a:off x="5600989" y="44574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9C4A0EF-32A1-86FF-7AC3-1F2623E2012F}"/>
              </a:ext>
            </a:extLst>
          </p:cNvPr>
          <p:cNvSpPr/>
          <p:nvPr/>
        </p:nvSpPr>
        <p:spPr>
          <a:xfrm>
            <a:off x="5601738" y="48596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E85580-3CBE-3C9B-08E0-D52B1ED50C56}"/>
              </a:ext>
            </a:extLst>
          </p:cNvPr>
          <p:cNvSpPr/>
          <p:nvPr/>
        </p:nvSpPr>
        <p:spPr>
          <a:xfrm>
            <a:off x="5602487" y="52617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16E4806-982B-39E3-8527-427AEA9D9E8D}"/>
              </a:ext>
            </a:extLst>
          </p:cNvPr>
          <p:cNvSpPr/>
          <p:nvPr/>
        </p:nvSpPr>
        <p:spPr>
          <a:xfrm>
            <a:off x="5603236" y="566397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3789244-0336-9DE6-8CD7-8BF55D46271F}"/>
              </a:ext>
            </a:extLst>
          </p:cNvPr>
          <p:cNvSpPr/>
          <p:nvPr/>
        </p:nvSpPr>
        <p:spPr>
          <a:xfrm>
            <a:off x="5996462" y="325607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660100-6A0D-F851-E94E-1B9AC0740365}"/>
              </a:ext>
            </a:extLst>
          </p:cNvPr>
          <p:cNvSpPr/>
          <p:nvPr/>
        </p:nvSpPr>
        <p:spPr>
          <a:xfrm>
            <a:off x="5997211" y="365380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66409EA-0831-8F74-B19A-F6173BD00C0E}"/>
              </a:ext>
            </a:extLst>
          </p:cNvPr>
          <p:cNvSpPr/>
          <p:nvPr/>
        </p:nvSpPr>
        <p:spPr>
          <a:xfrm>
            <a:off x="5997960" y="405598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6BAA72D-CAED-2A51-CF80-EB5ABAE8608C}"/>
              </a:ext>
            </a:extLst>
          </p:cNvPr>
          <p:cNvSpPr/>
          <p:nvPr/>
        </p:nvSpPr>
        <p:spPr>
          <a:xfrm>
            <a:off x="5998709" y="445817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0153FB-FAAF-6616-F9DD-69DB60A7A24A}"/>
              </a:ext>
            </a:extLst>
          </p:cNvPr>
          <p:cNvSpPr/>
          <p:nvPr/>
        </p:nvSpPr>
        <p:spPr>
          <a:xfrm>
            <a:off x="5999458" y="486035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88748CD-5D99-E9C2-DD15-B0FE7614731A}"/>
              </a:ext>
            </a:extLst>
          </p:cNvPr>
          <p:cNvSpPr/>
          <p:nvPr/>
        </p:nvSpPr>
        <p:spPr>
          <a:xfrm>
            <a:off x="6000207" y="526254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10A2E48-34AD-653A-F031-F6C3A16B5072}"/>
              </a:ext>
            </a:extLst>
          </p:cNvPr>
          <p:cNvSpPr/>
          <p:nvPr/>
        </p:nvSpPr>
        <p:spPr>
          <a:xfrm>
            <a:off x="6000956" y="566472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5C95910-7E03-2D3D-2B13-C90B89BA03CF}"/>
              </a:ext>
            </a:extLst>
          </p:cNvPr>
          <p:cNvSpPr/>
          <p:nvPr/>
        </p:nvSpPr>
        <p:spPr>
          <a:xfrm>
            <a:off x="6394182" y="325682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93B8800-F15A-5EEF-9A5E-3C44E376BAC9}"/>
              </a:ext>
            </a:extLst>
          </p:cNvPr>
          <p:cNvSpPr/>
          <p:nvPr/>
        </p:nvSpPr>
        <p:spPr>
          <a:xfrm>
            <a:off x="6394931" y="365455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12B95A-D537-C5DD-0AD7-9A6473D8C3C5}"/>
              </a:ext>
            </a:extLst>
          </p:cNvPr>
          <p:cNvSpPr/>
          <p:nvPr/>
        </p:nvSpPr>
        <p:spPr>
          <a:xfrm>
            <a:off x="6395680" y="405673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C1DCD21-3B36-2F63-9FD1-B179C8C17B31}"/>
              </a:ext>
            </a:extLst>
          </p:cNvPr>
          <p:cNvSpPr/>
          <p:nvPr/>
        </p:nvSpPr>
        <p:spPr>
          <a:xfrm>
            <a:off x="6396429" y="445891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56634FC-7023-2EDA-BE0B-8C0085EF9D10}"/>
              </a:ext>
            </a:extLst>
          </p:cNvPr>
          <p:cNvSpPr/>
          <p:nvPr/>
        </p:nvSpPr>
        <p:spPr>
          <a:xfrm>
            <a:off x="6397178" y="486110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031CC31-A842-5D5A-FAFC-76BD287D3BFA}"/>
              </a:ext>
            </a:extLst>
          </p:cNvPr>
          <p:cNvSpPr/>
          <p:nvPr/>
        </p:nvSpPr>
        <p:spPr>
          <a:xfrm>
            <a:off x="6397927" y="526328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5C375AF-69F4-1759-8979-9A59186753B8}"/>
              </a:ext>
            </a:extLst>
          </p:cNvPr>
          <p:cNvSpPr/>
          <p:nvPr/>
        </p:nvSpPr>
        <p:spPr>
          <a:xfrm>
            <a:off x="6398477" y="566027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48BF0B4-772C-86DD-FE6C-444CD02572DE}"/>
              </a:ext>
            </a:extLst>
          </p:cNvPr>
          <p:cNvSpPr/>
          <p:nvPr/>
        </p:nvSpPr>
        <p:spPr>
          <a:xfrm>
            <a:off x="6791902" y="325756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C6BA3C0-A560-F7DA-2CEA-C5A922220E77}"/>
              </a:ext>
            </a:extLst>
          </p:cNvPr>
          <p:cNvSpPr/>
          <p:nvPr/>
        </p:nvSpPr>
        <p:spPr>
          <a:xfrm>
            <a:off x="6792651" y="36552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B3D8687-DA63-E00E-7292-B174E16DAD62}"/>
              </a:ext>
            </a:extLst>
          </p:cNvPr>
          <p:cNvSpPr/>
          <p:nvPr/>
        </p:nvSpPr>
        <p:spPr>
          <a:xfrm>
            <a:off x="6793400" y="40574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829BC52-B303-695A-C69D-A53DD5CFF27D}"/>
              </a:ext>
            </a:extLst>
          </p:cNvPr>
          <p:cNvSpPr/>
          <p:nvPr/>
        </p:nvSpPr>
        <p:spPr>
          <a:xfrm>
            <a:off x="6794149" y="44596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BB38984-3714-7114-C117-91754E5E7BEC}"/>
              </a:ext>
            </a:extLst>
          </p:cNvPr>
          <p:cNvSpPr/>
          <p:nvPr/>
        </p:nvSpPr>
        <p:spPr>
          <a:xfrm>
            <a:off x="6794898" y="48618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D0D0AE-940F-2340-F913-F8C9A0377B75}"/>
              </a:ext>
            </a:extLst>
          </p:cNvPr>
          <p:cNvSpPr/>
          <p:nvPr/>
        </p:nvSpPr>
        <p:spPr>
          <a:xfrm>
            <a:off x="6795647" y="52640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E5E8F5-AE81-0220-542E-89E73571B094}"/>
              </a:ext>
            </a:extLst>
          </p:cNvPr>
          <p:cNvSpPr/>
          <p:nvPr/>
        </p:nvSpPr>
        <p:spPr>
          <a:xfrm>
            <a:off x="6796396" y="566621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74013E-C3A4-8034-CD6C-1A83C16CAB81}"/>
              </a:ext>
            </a:extLst>
          </p:cNvPr>
          <p:cNvSpPr/>
          <p:nvPr/>
        </p:nvSpPr>
        <p:spPr>
          <a:xfrm>
            <a:off x="7189622" y="3258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F8017E7-EBA4-3437-F57B-46035C607368}"/>
              </a:ext>
            </a:extLst>
          </p:cNvPr>
          <p:cNvSpPr/>
          <p:nvPr/>
        </p:nvSpPr>
        <p:spPr>
          <a:xfrm>
            <a:off x="7190371" y="36560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79E9A7A-E9EC-8512-FBDC-9857EF5B17D4}"/>
              </a:ext>
            </a:extLst>
          </p:cNvPr>
          <p:cNvSpPr/>
          <p:nvPr/>
        </p:nvSpPr>
        <p:spPr>
          <a:xfrm>
            <a:off x="7191120" y="40582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63E76DB-9C9D-3680-3994-2943E17EE1FF}"/>
              </a:ext>
            </a:extLst>
          </p:cNvPr>
          <p:cNvSpPr/>
          <p:nvPr/>
        </p:nvSpPr>
        <p:spPr>
          <a:xfrm>
            <a:off x="7191869" y="44604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A02DEFB-E716-2E9A-A3A7-9F2C9838F8C7}"/>
              </a:ext>
            </a:extLst>
          </p:cNvPr>
          <p:cNvSpPr/>
          <p:nvPr/>
        </p:nvSpPr>
        <p:spPr>
          <a:xfrm>
            <a:off x="7192618" y="48625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74D748A-2DAA-A037-839B-C215E3DEA3EC}"/>
              </a:ext>
            </a:extLst>
          </p:cNvPr>
          <p:cNvSpPr/>
          <p:nvPr/>
        </p:nvSpPr>
        <p:spPr>
          <a:xfrm>
            <a:off x="7193000" y="526029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715BF92-8254-BEF1-BDFA-D0B688752BCE}"/>
              </a:ext>
            </a:extLst>
          </p:cNvPr>
          <p:cNvSpPr/>
          <p:nvPr/>
        </p:nvSpPr>
        <p:spPr>
          <a:xfrm>
            <a:off x="7194116" y="56669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19125-31BF-EDD3-C577-334702D872B1}"/>
              </a:ext>
            </a:extLst>
          </p:cNvPr>
          <p:cNvSpPr txBox="1"/>
          <p:nvPr/>
        </p:nvSpPr>
        <p:spPr>
          <a:xfrm>
            <a:off x="3940164" y="44058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E74A0-9C75-BA4D-C1EE-B5482996268B}"/>
              </a:ext>
            </a:extLst>
          </p:cNvPr>
          <p:cNvSpPr/>
          <p:nvPr/>
        </p:nvSpPr>
        <p:spPr>
          <a:xfrm>
            <a:off x="3800812" y="6345007"/>
            <a:ext cx="403697" cy="39625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2E3EC-F9BA-6F91-B507-2CBD32FE2CD8}"/>
              </a:ext>
            </a:extLst>
          </p:cNvPr>
          <p:cNvSpPr txBox="1"/>
          <p:nvPr/>
        </p:nvSpPr>
        <p:spPr>
          <a:xfrm>
            <a:off x="4390430" y="3232937"/>
            <a:ext cx="479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7BBC3-63BA-57AA-80D7-2D06F06B22EB}"/>
              </a:ext>
            </a:extLst>
          </p:cNvPr>
          <p:cNvSpPr txBox="1"/>
          <p:nvPr/>
        </p:nvSpPr>
        <p:spPr>
          <a:xfrm>
            <a:off x="7586007" y="5776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12911-095D-F80A-0ED6-87509AF7B3C9}"/>
              </a:ext>
            </a:extLst>
          </p:cNvPr>
          <p:cNvSpPr/>
          <p:nvPr/>
        </p:nvSpPr>
        <p:spPr>
          <a:xfrm>
            <a:off x="4820644" y="6335473"/>
            <a:ext cx="380378" cy="415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FE25B3-CC2F-26DB-B4A5-791AFC6B4195}"/>
              </a:ext>
            </a:extLst>
          </p:cNvPr>
          <p:cNvSpPr/>
          <p:nvPr/>
        </p:nvSpPr>
        <p:spPr>
          <a:xfrm>
            <a:off x="5661166" y="6334596"/>
            <a:ext cx="405558" cy="39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5E6149-2ACB-CF32-1DE4-A613DFF2BAA2}"/>
              </a:ext>
            </a:extLst>
          </p:cNvPr>
          <p:cNvSpPr/>
          <p:nvPr/>
        </p:nvSpPr>
        <p:spPr>
          <a:xfrm>
            <a:off x="6906715" y="6328061"/>
            <a:ext cx="380295" cy="3748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F4D288E-531D-AF23-443E-423B6CB72203}"/>
              </a:ext>
            </a:extLst>
          </p:cNvPr>
          <p:cNvSpPr/>
          <p:nvPr/>
        </p:nvSpPr>
        <p:spPr>
          <a:xfrm>
            <a:off x="4957769" y="3452324"/>
            <a:ext cx="2365375" cy="2466975"/>
          </a:xfrm>
          <a:custGeom>
            <a:avLst/>
            <a:gdLst>
              <a:gd name="connsiteX0" fmla="*/ 0 w 2365375"/>
              <a:gd name="connsiteY0" fmla="*/ 0 h 2466975"/>
              <a:gd name="connsiteX1" fmla="*/ 2330450 w 2365375"/>
              <a:gd name="connsiteY1" fmla="*/ 438150 h 2466975"/>
              <a:gd name="connsiteX2" fmla="*/ 38100 w 2365375"/>
              <a:gd name="connsiteY2" fmla="*/ 1638300 h 2466975"/>
              <a:gd name="connsiteX3" fmla="*/ 2365375 w 2365375"/>
              <a:gd name="connsiteY3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375" h="2466975">
                <a:moveTo>
                  <a:pt x="0" y="0"/>
                </a:moveTo>
                <a:cubicBezTo>
                  <a:pt x="1162050" y="82550"/>
                  <a:pt x="2324100" y="165100"/>
                  <a:pt x="2330450" y="438150"/>
                </a:cubicBezTo>
                <a:cubicBezTo>
                  <a:pt x="2336800" y="711200"/>
                  <a:pt x="32279" y="1300163"/>
                  <a:pt x="38100" y="1638300"/>
                </a:cubicBezTo>
                <a:cubicBezTo>
                  <a:pt x="43921" y="1976437"/>
                  <a:pt x="1204648" y="2221706"/>
                  <a:pt x="2365375" y="2466975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F31F60-F0A4-9AE6-7FB4-5DA447E1BCE7}"/>
              </a:ext>
            </a:extLst>
          </p:cNvPr>
          <p:cNvSpPr/>
          <p:nvPr/>
        </p:nvSpPr>
        <p:spPr>
          <a:xfrm>
            <a:off x="7194033" y="566080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FDAA6D-DCF1-8457-FB43-745B04DAF515}"/>
                  </a:ext>
                </a:extLst>
              </p14:cNvPr>
              <p14:cNvContentPartPr/>
              <p14:nvPr/>
            </p14:nvContentPartPr>
            <p14:xfrm>
              <a:off x="3818436" y="6604838"/>
              <a:ext cx="405720" cy="23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FDAA6D-DCF1-8457-FB43-745B04DAF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2316" y="6598718"/>
                <a:ext cx="4179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00D75C-36F3-F681-4C62-CB3ED2CDA118}"/>
                  </a:ext>
                </a:extLst>
              </p14:cNvPr>
              <p14:cNvContentPartPr/>
              <p14:nvPr/>
            </p14:nvContentPartPr>
            <p14:xfrm>
              <a:off x="4827876" y="6622118"/>
              <a:ext cx="348120" cy="17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00D75C-36F3-F681-4C62-CB3ED2CDA1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1756" y="6615998"/>
                <a:ext cx="3603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B8BAB1D-6E54-ED35-DEAA-9A226A089424}"/>
                  </a:ext>
                </a:extLst>
              </p14:cNvPr>
              <p14:cNvContentPartPr/>
              <p14:nvPr/>
            </p14:nvContentPartPr>
            <p14:xfrm>
              <a:off x="5676036" y="6662078"/>
              <a:ext cx="359640" cy="29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B8BAB1D-6E54-ED35-DEAA-9A226A0894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9916" y="6655958"/>
                <a:ext cx="371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2D9410B-0E81-55DE-F07C-6535C69794A7}"/>
                  </a:ext>
                </a:extLst>
              </p14:cNvPr>
              <p14:cNvContentPartPr/>
              <p14:nvPr/>
            </p14:nvContentPartPr>
            <p14:xfrm>
              <a:off x="6909756" y="6667838"/>
              <a:ext cx="408600" cy="37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2D9410B-0E81-55DE-F07C-6535C69794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3636" y="6661718"/>
                <a:ext cx="420840" cy="500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7939F69-7A74-3523-AB13-EC9A31CFED03}"/>
              </a:ext>
            </a:extLst>
          </p:cNvPr>
          <p:cNvSpPr txBox="1"/>
          <p:nvPr/>
        </p:nvSpPr>
        <p:spPr>
          <a:xfrm>
            <a:off x="8348600" y="3956585"/>
            <a:ext cx="3720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 idea: For each sub-cluster,</a:t>
            </a:r>
          </a:p>
          <a:p>
            <a:r>
              <a:rPr lang="en-US" sz="2000" dirty="0"/>
              <a:t>inductively guarantee that</a:t>
            </a:r>
          </a:p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blue path </a:t>
            </a:r>
            <a:r>
              <a:rPr lang="en-US" sz="2000" dirty="0"/>
              <a:t>appears in its tree</a:t>
            </a:r>
          </a:p>
        </p:txBody>
      </p:sp>
    </p:spTree>
    <p:extLst>
      <p:ext uri="{BB962C8B-B14F-4D97-AF65-F5344CB8AC3E}">
        <p14:creationId xmlns:p14="http://schemas.microsoft.com/office/powerpoint/2010/main" val="1266661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1D2E-FE55-8EDC-6008-C38703E7D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DC39-01A5-E158-11E3-4324410A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Tool: Preservable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670D7-084B-A18B-0CDB-D70EB9C7AE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Each node (cluster) C in the hierarchy is responsible for preserving (up to a factor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 the distance between points in 2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sub-clusters</a:t>
                </a:r>
                <a:r>
                  <a:rPr lang="en-US" sz="2400" dirty="0"/>
                  <a:t>, say 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. (diam(C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), diam(C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diam(C))</a:t>
                </a:r>
              </a:p>
              <a:p>
                <a:r>
                  <a:rPr lang="en-US" sz="2400" dirty="0"/>
                  <a:t>Q: How to join together sub-trees to get stretch guarantee for cluster C?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670D7-084B-A18B-0CDB-D70EB9C7AE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  <a:blipFill>
                <a:blip r:embed="rId2"/>
                <a:stretch>
                  <a:fillRect l="-83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CBCCFEC-354C-30E0-FB23-62B04847D285}"/>
              </a:ext>
            </a:extLst>
          </p:cNvPr>
          <p:cNvSpPr/>
          <p:nvPr/>
        </p:nvSpPr>
        <p:spPr>
          <a:xfrm>
            <a:off x="4811405" y="3247136"/>
            <a:ext cx="2783313" cy="2812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A693F4-B700-CDFF-4081-7C0CD0C12C62}"/>
              </a:ext>
            </a:extLst>
          </p:cNvPr>
          <p:cNvSpPr/>
          <p:nvPr/>
        </p:nvSpPr>
        <p:spPr>
          <a:xfrm>
            <a:off x="4798833" y="325383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EEEE84-9579-52AE-3C6B-CADDB2787FA9}"/>
              </a:ext>
            </a:extLst>
          </p:cNvPr>
          <p:cNvSpPr/>
          <p:nvPr/>
        </p:nvSpPr>
        <p:spPr>
          <a:xfrm>
            <a:off x="4799582" y="36515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0AD4071-A333-345B-DEFD-9471FA22EC4C}"/>
              </a:ext>
            </a:extLst>
          </p:cNvPr>
          <p:cNvSpPr/>
          <p:nvPr/>
        </p:nvSpPr>
        <p:spPr>
          <a:xfrm>
            <a:off x="4800331" y="405374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48B82E-6F74-90AC-3349-69C0F404F649}"/>
              </a:ext>
            </a:extLst>
          </p:cNvPr>
          <p:cNvSpPr/>
          <p:nvPr/>
        </p:nvSpPr>
        <p:spPr>
          <a:xfrm>
            <a:off x="4801080" y="445593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18D7CF-22A1-C701-6472-12AE191AD99C}"/>
              </a:ext>
            </a:extLst>
          </p:cNvPr>
          <p:cNvSpPr/>
          <p:nvPr/>
        </p:nvSpPr>
        <p:spPr>
          <a:xfrm>
            <a:off x="4801829" y="485811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37BD3D-3662-CE4B-D1AC-F02E869A66C2}"/>
              </a:ext>
            </a:extLst>
          </p:cNvPr>
          <p:cNvSpPr/>
          <p:nvPr/>
        </p:nvSpPr>
        <p:spPr>
          <a:xfrm>
            <a:off x="4802578" y="526029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CA8459-3A86-183C-E58E-D0C74CB8ACC2}"/>
              </a:ext>
            </a:extLst>
          </p:cNvPr>
          <p:cNvSpPr/>
          <p:nvPr/>
        </p:nvSpPr>
        <p:spPr>
          <a:xfrm>
            <a:off x="4803327" y="56624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008D13-BAE1-B6A1-483C-CE3DCE0E509C}"/>
              </a:ext>
            </a:extLst>
          </p:cNvPr>
          <p:cNvSpPr/>
          <p:nvPr/>
        </p:nvSpPr>
        <p:spPr>
          <a:xfrm>
            <a:off x="5201022" y="32545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F9C41A9-FA08-09B1-771A-9C68D3E42264}"/>
              </a:ext>
            </a:extLst>
          </p:cNvPr>
          <p:cNvSpPr/>
          <p:nvPr/>
        </p:nvSpPr>
        <p:spPr>
          <a:xfrm>
            <a:off x="5201771" y="3652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9E8E4B-ABAB-6029-5632-475D02736185}"/>
              </a:ext>
            </a:extLst>
          </p:cNvPr>
          <p:cNvSpPr/>
          <p:nvPr/>
        </p:nvSpPr>
        <p:spPr>
          <a:xfrm>
            <a:off x="5202520" y="40544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715082-F812-988B-B3ED-5E0F8AF5C6CA}"/>
              </a:ext>
            </a:extLst>
          </p:cNvPr>
          <p:cNvSpPr/>
          <p:nvPr/>
        </p:nvSpPr>
        <p:spPr>
          <a:xfrm>
            <a:off x="5203269" y="44566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74D0CA-342A-6180-C05B-B34716706075}"/>
              </a:ext>
            </a:extLst>
          </p:cNvPr>
          <p:cNvSpPr/>
          <p:nvPr/>
        </p:nvSpPr>
        <p:spPr>
          <a:xfrm>
            <a:off x="5204018" y="48588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0EDE80-AFB8-8405-1B23-1C56458909EA}"/>
              </a:ext>
            </a:extLst>
          </p:cNvPr>
          <p:cNvSpPr/>
          <p:nvPr/>
        </p:nvSpPr>
        <p:spPr>
          <a:xfrm>
            <a:off x="5204767" y="52610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A823936-02FA-2EF9-0FA3-3D9EA248D32B}"/>
              </a:ext>
            </a:extLst>
          </p:cNvPr>
          <p:cNvSpPr/>
          <p:nvPr/>
        </p:nvSpPr>
        <p:spPr>
          <a:xfrm>
            <a:off x="5205516" y="56632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D1F459D-A189-1A33-05CD-E4CA1077C579}"/>
              </a:ext>
            </a:extLst>
          </p:cNvPr>
          <p:cNvSpPr/>
          <p:nvPr/>
        </p:nvSpPr>
        <p:spPr>
          <a:xfrm>
            <a:off x="5598742" y="325532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00E4A9D-F726-B6CF-EEF1-F36111B2BC32}"/>
              </a:ext>
            </a:extLst>
          </p:cNvPr>
          <p:cNvSpPr/>
          <p:nvPr/>
        </p:nvSpPr>
        <p:spPr>
          <a:xfrm>
            <a:off x="5599491" y="365305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B2493F2-BCC1-1782-2F1E-7C64A2BFBE2D}"/>
              </a:ext>
            </a:extLst>
          </p:cNvPr>
          <p:cNvSpPr/>
          <p:nvPr/>
        </p:nvSpPr>
        <p:spPr>
          <a:xfrm>
            <a:off x="5600240" y="40552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D31B6C3-686B-60CB-9B01-E988E171B741}"/>
              </a:ext>
            </a:extLst>
          </p:cNvPr>
          <p:cNvSpPr/>
          <p:nvPr/>
        </p:nvSpPr>
        <p:spPr>
          <a:xfrm>
            <a:off x="5600989" y="44574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CD0823-DD73-1D5D-C99F-B123EAFCAF0D}"/>
              </a:ext>
            </a:extLst>
          </p:cNvPr>
          <p:cNvSpPr/>
          <p:nvPr/>
        </p:nvSpPr>
        <p:spPr>
          <a:xfrm>
            <a:off x="5601738" y="48596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96F6FF5-04EE-632E-F5A8-61E7A1AFB1C4}"/>
              </a:ext>
            </a:extLst>
          </p:cNvPr>
          <p:cNvSpPr/>
          <p:nvPr/>
        </p:nvSpPr>
        <p:spPr>
          <a:xfrm>
            <a:off x="5602487" y="52617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3BCD48B-BF70-E752-043E-D9A2B7E831E2}"/>
              </a:ext>
            </a:extLst>
          </p:cNvPr>
          <p:cNvSpPr/>
          <p:nvPr/>
        </p:nvSpPr>
        <p:spPr>
          <a:xfrm>
            <a:off x="5603236" y="566397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1691EA9-0D85-5F18-6AFA-186B34D63E92}"/>
              </a:ext>
            </a:extLst>
          </p:cNvPr>
          <p:cNvSpPr/>
          <p:nvPr/>
        </p:nvSpPr>
        <p:spPr>
          <a:xfrm>
            <a:off x="5996462" y="325607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6B675A4-35DD-22FB-3AF1-8D1FB7347CFE}"/>
              </a:ext>
            </a:extLst>
          </p:cNvPr>
          <p:cNvSpPr/>
          <p:nvPr/>
        </p:nvSpPr>
        <p:spPr>
          <a:xfrm>
            <a:off x="5997211" y="365380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4417BFB-8C77-A860-4939-3E9143AD1463}"/>
              </a:ext>
            </a:extLst>
          </p:cNvPr>
          <p:cNvSpPr/>
          <p:nvPr/>
        </p:nvSpPr>
        <p:spPr>
          <a:xfrm>
            <a:off x="5997960" y="405598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1CA435-963E-C8E5-4E85-ED65BAA91A9A}"/>
              </a:ext>
            </a:extLst>
          </p:cNvPr>
          <p:cNvSpPr/>
          <p:nvPr/>
        </p:nvSpPr>
        <p:spPr>
          <a:xfrm>
            <a:off x="5998709" y="445817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59160A-9FE7-D19A-75A0-D28C189438F7}"/>
              </a:ext>
            </a:extLst>
          </p:cNvPr>
          <p:cNvSpPr/>
          <p:nvPr/>
        </p:nvSpPr>
        <p:spPr>
          <a:xfrm>
            <a:off x="5999458" y="486035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51CF6A6-CA2A-26DF-A188-5223488E56C5}"/>
              </a:ext>
            </a:extLst>
          </p:cNvPr>
          <p:cNvSpPr/>
          <p:nvPr/>
        </p:nvSpPr>
        <p:spPr>
          <a:xfrm>
            <a:off x="6000207" y="526254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15203C-184A-5B70-D131-CA1F0136594C}"/>
              </a:ext>
            </a:extLst>
          </p:cNvPr>
          <p:cNvSpPr/>
          <p:nvPr/>
        </p:nvSpPr>
        <p:spPr>
          <a:xfrm>
            <a:off x="6000956" y="566472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AB817F2-1FE6-9DD2-C0A1-91356DC0F644}"/>
              </a:ext>
            </a:extLst>
          </p:cNvPr>
          <p:cNvSpPr/>
          <p:nvPr/>
        </p:nvSpPr>
        <p:spPr>
          <a:xfrm>
            <a:off x="6394182" y="325682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AFB0242-01F3-3F2F-FF26-3F9B73457C40}"/>
              </a:ext>
            </a:extLst>
          </p:cNvPr>
          <p:cNvSpPr/>
          <p:nvPr/>
        </p:nvSpPr>
        <p:spPr>
          <a:xfrm>
            <a:off x="6394931" y="365455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454557B-5F0A-F90B-E736-4D7955EF74F2}"/>
              </a:ext>
            </a:extLst>
          </p:cNvPr>
          <p:cNvSpPr/>
          <p:nvPr/>
        </p:nvSpPr>
        <p:spPr>
          <a:xfrm>
            <a:off x="6395680" y="405673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6429523-6C8D-045C-7CD6-9D668CA6E59D}"/>
              </a:ext>
            </a:extLst>
          </p:cNvPr>
          <p:cNvSpPr/>
          <p:nvPr/>
        </p:nvSpPr>
        <p:spPr>
          <a:xfrm>
            <a:off x="6396429" y="445891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46BCEB3-8C1B-C6B3-1716-DD300F85FE86}"/>
              </a:ext>
            </a:extLst>
          </p:cNvPr>
          <p:cNvSpPr/>
          <p:nvPr/>
        </p:nvSpPr>
        <p:spPr>
          <a:xfrm>
            <a:off x="6397178" y="486110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098369-6D73-83DA-E34A-005DE24E203E}"/>
              </a:ext>
            </a:extLst>
          </p:cNvPr>
          <p:cNvSpPr/>
          <p:nvPr/>
        </p:nvSpPr>
        <p:spPr>
          <a:xfrm>
            <a:off x="6397927" y="526328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26C1B60-625A-1994-D45D-167B49CF22C6}"/>
              </a:ext>
            </a:extLst>
          </p:cNvPr>
          <p:cNvSpPr/>
          <p:nvPr/>
        </p:nvSpPr>
        <p:spPr>
          <a:xfrm>
            <a:off x="6398477" y="566027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FBBCFCC-FF50-62E4-0994-345FB75FA29B}"/>
              </a:ext>
            </a:extLst>
          </p:cNvPr>
          <p:cNvSpPr/>
          <p:nvPr/>
        </p:nvSpPr>
        <p:spPr>
          <a:xfrm>
            <a:off x="6791902" y="325756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32C9A9E-C082-8A42-09FD-96CFC97FBEA7}"/>
              </a:ext>
            </a:extLst>
          </p:cNvPr>
          <p:cNvSpPr/>
          <p:nvPr/>
        </p:nvSpPr>
        <p:spPr>
          <a:xfrm>
            <a:off x="6792651" y="36552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B81955A-0180-D23F-181A-5D776DAD2049}"/>
              </a:ext>
            </a:extLst>
          </p:cNvPr>
          <p:cNvSpPr/>
          <p:nvPr/>
        </p:nvSpPr>
        <p:spPr>
          <a:xfrm>
            <a:off x="6793400" y="40574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A320EB8-5039-4323-C57E-26CD76C12D67}"/>
              </a:ext>
            </a:extLst>
          </p:cNvPr>
          <p:cNvSpPr/>
          <p:nvPr/>
        </p:nvSpPr>
        <p:spPr>
          <a:xfrm>
            <a:off x="6794149" y="44596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945564F-0FB4-1D34-3D1D-9CB6F2603D18}"/>
              </a:ext>
            </a:extLst>
          </p:cNvPr>
          <p:cNvSpPr/>
          <p:nvPr/>
        </p:nvSpPr>
        <p:spPr>
          <a:xfrm>
            <a:off x="6794898" y="48618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0EB50A-997C-3D13-4E16-023F02E5CA49}"/>
              </a:ext>
            </a:extLst>
          </p:cNvPr>
          <p:cNvSpPr/>
          <p:nvPr/>
        </p:nvSpPr>
        <p:spPr>
          <a:xfrm>
            <a:off x="6795647" y="52640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2D1FC95-4663-81F9-26F8-0177D146F262}"/>
              </a:ext>
            </a:extLst>
          </p:cNvPr>
          <p:cNvSpPr/>
          <p:nvPr/>
        </p:nvSpPr>
        <p:spPr>
          <a:xfrm>
            <a:off x="6796396" y="566621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F96E29-2553-8E63-F899-70889DACB5C9}"/>
              </a:ext>
            </a:extLst>
          </p:cNvPr>
          <p:cNvSpPr/>
          <p:nvPr/>
        </p:nvSpPr>
        <p:spPr>
          <a:xfrm>
            <a:off x="7189622" y="3258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48D3F3-E1CB-FDE2-C107-41966DB3D0C5}"/>
              </a:ext>
            </a:extLst>
          </p:cNvPr>
          <p:cNvSpPr/>
          <p:nvPr/>
        </p:nvSpPr>
        <p:spPr>
          <a:xfrm>
            <a:off x="7190371" y="36560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6EB06ED-593A-B1BA-75E2-E79B46117CAE}"/>
              </a:ext>
            </a:extLst>
          </p:cNvPr>
          <p:cNvSpPr/>
          <p:nvPr/>
        </p:nvSpPr>
        <p:spPr>
          <a:xfrm>
            <a:off x="7191120" y="40582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3615E2C-5EFA-B7C4-E7DB-65A992451717}"/>
              </a:ext>
            </a:extLst>
          </p:cNvPr>
          <p:cNvSpPr/>
          <p:nvPr/>
        </p:nvSpPr>
        <p:spPr>
          <a:xfrm>
            <a:off x="7191869" y="44604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5412682-17C9-D143-2CCF-DA210DA6D7B8}"/>
              </a:ext>
            </a:extLst>
          </p:cNvPr>
          <p:cNvSpPr/>
          <p:nvPr/>
        </p:nvSpPr>
        <p:spPr>
          <a:xfrm>
            <a:off x="7192618" y="48625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B3CDF5B-92ED-6A0C-AC14-2A8E6EFF6533}"/>
              </a:ext>
            </a:extLst>
          </p:cNvPr>
          <p:cNvSpPr/>
          <p:nvPr/>
        </p:nvSpPr>
        <p:spPr>
          <a:xfrm>
            <a:off x="7193000" y="526029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86AAC74-2B0F-EE62-F2D2-11ADF69AACA3}"/>
              </a:ext>
            </a:extLst>
          </p:cNvPr>
          <p:cNvSpPr/>
          <p:nvPr/>
        </p:nvSpPr>
        <p:spPr>
          <a:xfrm>
            <a:off x="7194116" y="56669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0A96E-9551-F7D2-DCCD-CFAA751D5C73}"/>
              </a:ext>
            </a:extLst>
          </p:cNvPr>
          <p:cNvSpPr txBox="1"/>
          <p:nvPr/>
        </p:nvSpPr>
        <p:spPr>
          <a:xfrm>
            <a:off x="3940164" y="44058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7D97C7-3248-8520-03DC-D8172B198591}"/>
              </a:ext>
            </a:extLst>
          </p:cNvPr>
          <p:cNvSpPr/>
          <p:nvPr/>
        </p:nvSpPr>
        <p:spPr>
          <a:xfrm>
            <a:off x="3800812" y="6345007"/>
            <a:ext cx="403697" cy="39625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7469E-F0B1-6131-C679-8F639E6D48F0}"/>
              </a:ext>
            </a:extLst>
          </p:cNvPr>
          <p:cNvSpPr txBox="1"/>
          <p:nvPr/>
        </p:nvSpPr>
        <p:spPr>
          <a:xfrm>
            <a:off x="4390430" y="3232937"/>
            <a:ext cx="479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660CD-3A55-B9B7-5C3E-5636F7CB1504}"/>
              </a:ext>
            </a:extLst>
          </p:cNvPr>
          <p:cNvSpPr txBox="1"/>
          <p:nvPr/>
        </p:nvSpPr>
        <p:spPr>
          <a:xfrm>
            <a:off x="7586007" y="5776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0340F-60FB-D7ED-B9E8-308BE8B771CA}"/>
              </a:ext>
            </a:extLst>
          </p:cNvPr>
          <p:cNvSpPr/>
          <p:nvPr/>
        </p:nvSpPr>
        <p:spPr>
          <a:xfrm>
            <a:off x="4820644" y="6335473"/>
            <a:ext cx="380378" cy="415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409484-BEA6-3BEB-083F-8AEADE56D282}"/>
              </a:ext>
            </a:extLst>
          </p:cNvPr>
          <p:cNvSpPr/>
          <p:nvPr/>
        </p:nvSpPr>
        <p:spPr>
          <a:xfrm>
            <a:off x="5661166" y="6334596"/>
            <a:ext cx="405558" cy="39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19CF9B-CC5B-CB0A-189F-3110231ABC12}"/>
              </a:ext>
            </a:extLst>
          </p:cNvPr>
          <p:cNvSpPr/>
          <p:nvPr/>
        </p:nvSpPr>
        <p:spPr>
          <a:xfrm>
            <a:off x="6906715" y="6328061"/>
            <a:ext cx="380295" cy="3748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5A9200-06BC-4946-D45C-D393AD0CB29B}"/>
              </a:ext>
            </a:extLst>
          </p:cNvPr>
          <p:cNvSpPr/>
          <p:nvPr/>
        </p:nvSpPr>
        <p:spPr>
          <a:xfrm>
            <a:off x="4957769" y="3452324"/>
            <a:ext cx="2365375" cy="2466975"/>
          </a:xfrm>
          <a:custGeom>
            <a:avLst/>
            <a:gdLst>
              <a:gd name="connsiteX0" fmla="*/ 0 w 2365375"/>
              <a:gd name="connsiteY0" fmla="*/ 0 h 2466975"/>
              <a:gd name="connsiteX1" fmla="*/ 2330450 w 2365375"/>
              <a:gd name="connsiteY1" fmla="*/ 438150 h 2466975"/>
              <a:gd name="connsiteX2" fmla="*/ 38100 w 2365375"/>
              <a:gd name="connsiteY2" fmla="*/ 1638300 h 2466975"/>
              <a:gd name="connsiteX3" fmla="*/ 2365375 w 2365375"/>
              <a:gd name="connsiteY3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375" h="2466975">
                <a:moveTo>
                  <a:pt x="0" y="0"/>
                </a:moveTo>
                <a:cubicBezTo>
                  <a:pt x="1162050" y="82550"/>
                  <a:pt x="2324100" y="165100"/>
                  <a:pt x="2330450" y="438150"/>
                </a:cubicBezTo>
                <a:cubicBezTo>
                  <a:pt x="2336800" y="711200"/>
                  <a:pt x="32279" y="1300163"/>
                  <a:pt x="38100" y="1638300"/>
                </a:cubicBezTo>
                <a:cubicBezTo>
                  <a:pt x="43921" y="1976437"/>
                  <a:pt x="1204648" y="2221706"/>
                  <a:pt x="2365375" y="2466975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3A6EB6-DE1A-E6C1-92E1-76EBEC9D24AC}"/>
              </a:ext>
            </a:extLst>
          </p:cNvPr>
          <p:cNvSpPr/>
          <p:nvPr/>
        </p:nvSpPr>
        <p:spPr>
          <a:xfrm>
            <a:off x="7194033" y="566080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668990-652E-73E0-BE8B-BBC713BA0D27}"/>
                  </a:ext>
                </a:extLst>
              </p14:cNvPr>
              <p14:cNvContentPartPr/>
              <p14:nvPr/>
            </p14:nvContentPartPr>
            <p14:xfrm>
              <a:off x="3818436" y="6604838"/>
              <a:ext cx="405720" cy="23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668990-652E-73E0-BE8B-BBC713BA0D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2316" y="6598718"/>
                <a:ext cx="4179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FFECF0C-C5AD-4DF0-9665-E93FC6D138DD}"/>
                  </a:ext>
                </a:extLst>
              </p14:cNvPr>
              <p14:cNvContentPartPr/>
              <p14:nvPr/>
            </p14:nvContentPartPr>
            <p14:xfrm>
              <a:off x="4827876" y="6622118"/>
              <a:ext cx="348120" cy="17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FFECF0C-C5AD-4DF0-9665-E93FC6D138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1756" y="6615998"/>
                <a:ext cx="3603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D00348D-69C5-51F7-3451-F69B68C2A02C}"/>
                  </a:ext>
                </a:extLst>
              </p14:cNvPr>
              <p14:cNvContentPartPr/>
              <p14:nvPr/>
            </p14:nvContentPartPr>
            <p14:xfrm>
              <a:off x="5676036" y="6662078"/>
              <a:ext cx="359640" cy="29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D00348D-69C5-51F7-3451-F69B68C2A0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9916" y="6655958"/>
                <a:ext cx="371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3B8C487-C229-F15D-E5B5-2F6427C06FD7}"/>
                  </a:ext>
                </a:extLst>
              </p14:cNvPr>
              <p14:cNvContentPartPr/>
              <p14:nvPr/>
            </p14:nvContentPartPr>
            <p14:xfrm>
              <a:off x="6909756" y="6667838"/>
              <a:ext cx="408600" cy="37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3B8C487-C229-F15D-E5B5-2F6427C06F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3636" y="6661718"/>
                <a:ext cx="42084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FC262CA-DBE4-A26A-A3B0-3316F42F1DAF}"/>
              </a:ext>
            </a:extLst>
          </p:cNvPr>
          <p:cNvGrpSpPr/>
          <p:nvPr/>
        </p:nvGrpSpPr>
        <p:grpSpPr>
          <a:xfrm>
            <a:off x="3893316" y="6420518"/>
            <a:ext cx="279360" cy="167040"/>
            <a:chOff x="3893316" y="6420518"/>
            <a:chExt cx="27936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06FAFA-D1E7-2620-68E4-BB129CA0F176}"/>
                    </a:ext>
                  </a:extLst>
                </p14:cNvPr>
                <p14:cNvContentPartPr/>
                <p14:nvPr/>
              </p14:nvContentPartPr>
              <p14:xfrm>
                <a:off x="3893316" y="6420518"/>
                <a:ext cx="17640" cy="16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06FAFA-D1E7-2620-68E4-BB129CA0F1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87196" y="6414398"/>
                  <a:ext cx="29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00D2F2-D20A-3AFA-D0A1-5AAF218BD5DC}"/>
                    </a:ext>
                  </a:extLst>
                </p14:cNvPr>
                <p14:cNvContentPartPr/>
                <p14:nvPr/>
              </p14:nvContentPartPr>
              <p14:xfrm>
                <a:off x="3916356" y="6423398"/>
                <a:ext cx="190080" cy="7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00D2F2-D20A-3AFA-D0A1-5AAF218BD5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10236" y="6417278"/>
                  <a:ext cx="202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D954E-5E1B-AC97-E8E5-195DCC4D9CCA}"/>
                    </a:ext>
                  </a:extLst>
                </p14:cNvPr>
                <p14:cNvContentPartPr/>
                <p14:nvPr/>
              </p14:nvContentPartPr>
              <p14:xfrm>
                <a:off x="4059996" y="6504038"/>
                <a:ext cx="112680" cy="17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D954E-5E1B-AC97-E8E5-195DCC4D9C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53876" y="6497918"/>
                  <a:ext cx="1249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BD8C75-BCBC-7D1C-9829-D3BBA2BF78CC}"/>
              </a:ext>
            </a:extLst>
          </p:cNvPr>
          <p:cNvGrpSpPr/>
          <p:nvPr/>
        </p:nvGrpSpPr>
        <p:grpSpPr>
          <a:xfrm>
            <a:off x="3959196" y="6619238"/>
            <a:ext cx="75240" cy="86760"/>
            <a:chOff x="3959196" y="6619238"/>
            <a:chExt cx="752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662421-7118-AA8A-7971-3CF965608854}"/>
                    </a:ext>
                  </a:extLst>
                </p14:cNvPr>
                <p14:cNvContentPartPr/>
                <p14:nvPr/>
              </p14:nvContentPartPr>
              <p14:xfrm>
                <a:off x="4034076" y="6622118"/>
                <a:ext cx="360" cy="83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662421-7118-AA8A-7971-3CF9656088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27956" y="6615998"/>
                  <a:ext cx="12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269FF6-27F0-0B50-6929-5DD3F93CCF15}"/>
                    </a:ext>
                  </a:extLst>
                </p14:cNvPr>
                <p14:cNvContentPartPr/>
                <p14:nvPr/>
              </p14:nvContentPartPr>
              <p14:xfrm>
                <a:off x="3959196" y="6619238"/>
                <a:ext cx="6120" cy="8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269FF6-27F0-0B50-6929-5DD3F93CCF1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53076" y="6613118"/>
                  <a:ext cx="1836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564A85-7AB8-1E9A-B42A-4550AA4C4321}"/>
              </a:ext>
            </a:extLst>
          </p:cNvPr>
          <p:cNvGrpSpPr/>
          <p:nvPr/>
        </p:nvGrpSpPr>
        <p:grpSpPr>
          <a:xfrm>
            <a:off x="4887996" y="6392078"/>
            <a:ext cx="236160" cy="325080"/>
            <a:chOff x="4887996" y="6392078"/>
            <a:chExt cx="23616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EBECFD-F935-F620-6FE7-4B44458B8151}"/>
                    </a:ext>
                  </a:extLst>
                </p14:cNvPr>
                <p14:cNvContentPartPr/>
                <p14:nvPr/>
              </p14:nvContentPartPr>
              <p14:xfrm>
                <a:off x="4959996" y="6492518"/>
                <a:ext cx="29160" cy="129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EBECFD-F935-F620-6FE7-4B44458B81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53876" y="6486398"/>
                  <a:ext cx="4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E6297A-3D3F-FE67-082F-11C7C388E994}"/>
                    </a:ext>
                  </a:extLst>
                </p14:cNvPr>
                <p14:cNvContentPartPr/>
                <p14:nvPr/>
              </p14:nvContentPartPr>
              <p14:xfrm>
                <a:off x="4965756" y="6529958"/>
                <a:ext cx="158400" cy="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E6297A-3D3F-FE67-082F-11C7C388E9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59636" y="6523838"/>
                  <a:ext cx="170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6707FC-3021-1046-477D-FAF148057A1E}"/>
                    </a:ext>
                  </a:extLst>
                </p14:cNvPr>
                <p14:cNvContentPartPr/>
                <p14:nvPr/>
              </p14:nvContentPartPr>
              <p14:xfrm>
                <a:off x="4994556" y="6392078"/>
                <a:ext cx="89640" cy="13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6707FC-3021-1046-477D-FAF148057A1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88436" y="6385958"/>
                  <a:ext cx="101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E758EEF-9AA8-12BF-137B-9A75022E30ED}"/>
                    </a:ext>
                  </a:extLst>
                </p14:cNvPr>
                <p14:cNvContentPartPr/>
                <p14:nvPr/>
              </p14:nvContentPartPr>
              <p14:xfrm>
                <a:off x="4911036" y="6426278"/>
                <a:ext cx="10692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E758EEF-9AA8-12BF-137B-9A75022E30E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04916" y="6420158"/>
                  <a:ext cx="119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E54CA1-6C36-9D29-EE9E-A68535135785}"/>
                    </a:ext>
                  </a:extLst>
                </p14:cNvPr>
                <p14:cNvContentPartPr/>
                <p14:nvPr/>
              </p14:nvContentPartPr>
              <p14:xfrm>
                <a:off x="4887996" y="6475238"/>
                <a:ext cx="36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E54CA1-6C36-9D29-EE9E-A6853513578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876" y="6469118"/>
                  <a:ext cx="12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BCF87CD-5FC2-F6A2-E14A-CC59724C5A7C}"/>
                    </a:ext>
                  </a:extLst>
                </p14:cNvPr>
                <p14:cNvContentPartPr/>
                <p14:nvPr/>
              </p14:nvContentPartPr>
              <p14:xfrm>
                <a:off x="5083476" y="6641918"/>
                <a:ext cx="360" cy="75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BCF87CD-5FC2-F6A2-E14A-CC59724C5A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77356" y="6635798"/>
                  <a:ext cx="12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A8E6858-05FE-6746-5FC7-EEE046408E8A}"/>
                    </a:ext>
                  </a:extLst>
                </p14:cNvPr>
                <p14:cNvContentPartPr/>
                <p14:nvPr/>
              </p14:nvContentPartPr>
              <p14:xfrm>
                <a:off x="4983036" y="6699518"/>
                <a:ext cx="1011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A8E6858-05FE-6746-5FC7-EEE046408E8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76916" y="6693398"/>
                  <a:ext cx="1134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297C5D1-11EB-0BA5-8F0B-8B881F7F34CB}"/>
              </a:ext>
            </a:extLst>
          </p:cNvPr>
          <p:cNvGrpSpPr/>
          <p:nvPr/>
        </p:nvGrpSpPr>
        <p:grpSpPr>
          <a:xfrm>
            <a:off x="5736516" y="6414758"/>
            <a:ext cx="227160" cy="247680"/>
            <a:chOff x="5736516" y="6414758"/>
            <a:chExt cx="22716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C582CA-F634-9AD1-D9A9-897E35B92566}"/>
                    </a:ext>
                  </a:extLst>
                </p14:cNvPr>
                <p14:cNvContentPartPr/>
                <p14:nvPr/>
              </p14:nvContentPartPr>
              <p14:xfrm>
                <a:off x="5776476" y="6480998"/>
                <a:ext cx="161280" cy="178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C582CA-F634-9AD1-D9A9-897E35B9256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70356" y="6474878"/>
                  <a:ext cx="173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A3928C-BFCB-1290-7F09-7D88615907AD}"/>
                    </a:ext>
                  </a:extLst>
                </p14:cNvPr>
                <p14:cNvContentPartPr/>
                <p14:nvPr/>
              </p14:nvContentPartPr>
              <p14:xfrm>
                <a:off x="5897436" y="6480998"/>
                <a:ext cx="360" cy="66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A3928C-BFCB-1290-7F09-7D88615907A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1316" y="6474878"/>
                  <a:ext cx="1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6717FF-C92A-ACDF-01C3-B3713454D4BB}"/>
                    </a:ext>
                  </a:extLst>
                </p14:cNvPr>
                <p14:cNvContentPartPr/>
                <p14:nvPr/>
              </p14:nvContentPartPr>
              <p14:xfrm>
                <a:off x="5736516" y="6446438"/>
                <a:ext cx="360" cy="216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6717FF-C92A-ACDF-01C3-B3713454D4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30396" y="6440318"/>
                  <a:ext cx="12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CD81038-3B2E-255F-7FBB-42616CF8073A}"/>
                    </a:ext>
                  </a:extLst>
                </p14:cNvPr>
                <p14:cNvContentPartPr/>
                <p14:nvPr/>
              </p14:nvContentPartPr>
              <p14:xfrm>
                <a:off x="5828316" y="6414758"/>
                <a:ext cx="135360" cy="66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CD81038-3B2E-255F-7FBB-42616CF8073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22196" y="6408638"/>
                  <a:ext cx="1476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45D78BD-D763-F73C-FE59-9B0124DCE651}"/>
              </a:ext>
            </a:extLst>
          </p:cNvPr>
          <p:cNvGrpSpPr/>
          <p:nvPr/>
        </p:nvGrpSpPr>
        <p:grpSpPr>
          <a:xfrm>
            <a:off x="6941076" y="6374798"/>
            <a:ext cx="293760" cy="282240"/>
            <a:chOff x="6941076" y="6374798"/>
            <a:chExt cx="29376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878027B-9D11-D873-EE2A-C11833857F21}"/>
                    </a:ext>
                  </a:extLst>
                </p14:cNvPr>
                <p14:cNvContentPartPr/>
                <p14:nvPr/>
              </p14:nvContentPartPr>
              <p14:xfrm>
                <a:off x="6941076" y="6374798"/>
                <a:ext cx="69480" cy="282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878027B-9D11-D873-EE2A-C11833857F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34956" y="6368678"/>
                  <a:ext cx="81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7129D8-6250-1677-2B44-D80E48AC4317}"/>
                    </a:ext>
                  </a:extLst>
                </p14:cNvPr>
                <p14:cNvContentPartPr/>
                <p14:nvPr/>
              </p14:nvContentPartPr>
              <p14:xfrm>
                <a:off x="7033236" y="6452198"/>
                <a:ext cx="201600" cy="78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7129D8-6250-1677-2B44-D80E48AC43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27116" y="6446078"/>
                  <a:ext cx="213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0D0502E-14A6-F0A6-CA8D-E821B4083D47}"/>
                    </a:ext>
                  </a:extLst>
                </p14:cNvPr>
                <p14:cNvContentPartPr/>
                <p14:nvPr/>
              </p14:nvContentPartPr>
              <p14:xfrm>
                <a:off x="7171116" y="6541478"/>
                <a:ext cx="360" cy="106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0D0502E-14A6-F0A6-CA8D-E821B4083D4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4996" y="6535358"/>
                  <a:ext cx="12600" cy="11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6AD7C13D-D3A4-AFC0-792B-1FB1C28519B8}"/>
              </a:ext>
            </a:extLst>
          </p:cNvPr>
          <p:cNvSpPr txBox="1"/>
          <p:nvPr/>
        </p:nvSpPr>
        <p:spPr>
          <a:xfrm>
            <a:off x="8348600" y="3956585"/>
            <a:ext cx="3720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 idea: For each sub-cluster,</a:t>
            </a:r>
          </a:p>
          <a:p>
            <a:r>
              <a:rPr lang="en-US" sz="2000" dirty="0"/>
              <a:t>inductively guarantee that</a:t>
            </a:r>
          </a:p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blue path </a:t>
            </a:r>
            <a:r>
              <a:rPr lang="en-US" sz="2000" dirty="0"/>
              <a:t>appears in its tree</a:t>
            </a:r>
          </a:p>
        </p:txBody>
      </p:sp>
    </p:spTree>
    <p:extLst>
      <p:ext uri="{BB962C8B-B14F-4D97-AF65-F5344CB8AC3E}">
        <p14:creationId xmlns:p14="http://schemas.microsoft.com/office/powerpoint/2010/main" val="656137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AA4FC-88B3-A538-AD02-225870111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D6C7-75A2-83B5-BA28-A9AD024B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Tool: Preservable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41C4F0-AAD6-73E6-0788-D624A8293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Each node (cluster) C in the hierarchy is responsible for preserving (up to a factor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 the distance between points in 2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sub-clusters</a:t>
                </a:r>
                <a:r>
                  <a:rPr lang="en-US" sz="2400" dirty="0"/>
                  <a:t>, say 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. (diam(C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), diam(C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diam(C))</a:t>
                </a:r>
              </a:p>
              <a:p>
                <a:r>
                  <a:rPr lang="en-US" sz="2400" dirty="0"/>
                  <a:t>Q: How to join together sub-trees to get stretch guarantee for cluster C?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41C4F0-AAD6-73E6-0788-D624A8293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617558"/>
                <a:ext cx="10653579" cy="4593828"/>
              </a:xfrm>
              <a:blipFill>
                <a:blip r:embed="rId2"/>
                <a:stretch>
                  <a:fillRect l="-83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100477C-A7E5-1067-5306-F807E79EAF87}"/>
              </a:ext>
            </a:extLst>
          </p:cNvPr>
          <p:cNvSpPr/>
          <p:nvPr/>
        </p:nvSpPr>
        <p:spPr>
          <a:xfrm>
            <a:off x="4811405" y="3247136"/>
            <a:ext cx="2783313" cy="2812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50A76B-4255-66E2-0152-DA26637D09CA}"/>
              </a:ext>
            </a:extLst>
          </p:cNvPr>
          <p:cNvSpPr/>
          <p:nvPr/>
        </p:nvSpPr>
        <p:spPr>
          <a:xfrm>
            <a:off x="4798833" y="325383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F68A9D-EC35-33B1-8038-C178A9D98A99}"/>
              </a:ext>
            </a:extLst>
          </p:cNvPr>
          <p:cNvSpPr/>
          <p:nvPr/>
        </p:nvSpPr>
        <p:spPr>
          <a:xfrm>
            <a:off x="4799582" y="36515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1A1C2C-1012-CCB8-C475-62443609F236}"/>
              </a:ext>
            </a:extLst>
          </p:cNvPr>
          <p:cNvSpPr/>
          <p:nvPr/>
        </p:nvSpPr>
        <p:spPr>
          <a:xfrm>
            <a:off x="4800331" y="405374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54CBDC-B0E1-55AE-DD87-4683D8BE85C0}"/>
              </a:ext>
            </a:extLst>
          </p:cNvPr>
          <p:cNvSpPr/>
          <p:nvPr/>
        </p:nvSpPr>
        <p:spPr>
          <a:xfrm>
            <a:off x="4801080" y="445593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1F9901C-03DA-B115-2302-A2673665D02B}"/>
              </a:ext>
            </a:extLst>
          </p:cNvPr>
          <p:cNvSpPr/>
          <p:nvPr/>
        </p:nvSpPr>
        <p:spPr>
          <a:xfrm>
            <a:off x="4801829" y="485811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430F8F-3596-4A70-BC0B-812138EBF648}"/>
              </a:ext>
            </a:extLst>
          </p:cNvPr>
          <p:cNvSpPr/>
          <p:nvPr/>
        </p:nvSpPr>
        <p:spPr>
          <a:xfrm>
            <a:off x="4802578" y="526029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EF50F6-7896-CD0F-8252-04B452AE9400}"/>
              </a:ext>
            </a:extLst>
          </p:cNvPr>
          <p:cNvSpPr/>
          <p:nvPr/>
        </p:nvSpPr>
        <p:spPr>
          <a:xfrm>
            <a:off x="4803327" y="56624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9C8FD7-1C8C-BE16-71DD-F39463337B29}"/>
              </a:ext>
            </a:extLst>
          </p:cNvPr>
          <p:cNvSpPr/>
          <p:nvPr/>
        </p:nvSpPr>
        <p:spPr>
          <a:xfrm>
            <a:off x="5201022" y="32545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811D49-CF13-7CF9-4751-4052A03D9187}"/>
              </a:ext>
            </a:extLst>
          </p:cNvPr>
          <p:cNvSpPr/>
          <p:nvPr/>
        </p:nvSpPr>
        <p:spPr>
          <a:xfrm>
            <a:off x="5201771" y="3652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A1424D-FCAD-F380-4981-BB5AC4699C35}"/>
              </a:ext>
            </a:extLst>
          </p:cNvPr>
          <p:cNvSpPr/>
          <p:nvPr/>
        </p:nvSpPr>
        <p:spPr>
          <a:xfrm>
            <a:off x="5202520" y="40544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E0BE32D-6F6A-04CC-6B03-F07D92E11048}"/>
              </a:ext>
            </a:extLst>
          </p:cNvPr>
          <p:cNvSpPr/>
          <p:nvPr/>
        </p:nvSpPr>
        <p:spPr>
          <a:xfrm>
            <a:off x="5203269" y="44566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3415886-CFD3-E15D-33B1-81004949DE21}"/>
              </a:ext>
            </a:extLst>
          </p:cNvPr>
          <p:cNvSpPr/>
          <p:nvPr/>
        </p:nvSpPr>
        <p:spPr>
          <a:xfrm>
            <a:off x="5204018" y="48588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C0F10A7-1C03-376D-3D8D-A441CC63A2FC}"/>
              </a:ext>
            </a:extLst>
          </p:cNvPr>
          <p:cNvSpPr/>
          <p:nvPr/>
        </p:nvSpPr>
        <p:spPr>
          <a:xfrm>
            <a:off x="5204767" y="52610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356ECE-CC01-53D2-2184-32EE18FE70C4}"/>
              </a:ext>
            </a:extLst>
          </p:cNvPr>
          <p:cNvSpPr/>
          <p:nvPr/>
        </p:nvSpPr>
        <p:spPr>
          <a:xfrm>
            <a:off x="5205516" y="56632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049FF91-0A19-7E64-EC33-48369B17E506}"/>
              </a:ext>
            </a:extLst>
          </p:cNvPr>
          <p:cNvSpPr/>
          <p:nvPr/>
        </p:nvSpPr>
        <p:spPr>
          <a:xfrm>
            <a:off x="5598742" y="325532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327585C-1D0E-72C3-403D-9044C2D70492}"/>
              </a:ext>
            </a:extLst>
          </p:cNvPr>
          <p:cNvSpPr/>
          <p:nvPr/>
        </p:nvSpPr>
        <p:spPr>
          <a:xfrm>
            <a:off x="5599491" y="365305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493F6D0-4D88-B139-ABFA-C8C225EE61AF}"/>
              </a:ext>
            </a:extLst>
          </p:cNvPr>
          <p:cNvSpPr/>
          <p:nvPr/>
        </p:nvSpPr>
        <p:spPr>
          <a:xfrm>
            <a:off x="5600240" y="40552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A82BABA-C4DA-073E-34C0-C1B101BF7FB2}"/>
              </a:ext>
            </a:extLst>
          </p:cNvPr>
          <p:cNvSpPr/>
          <p:nvPr/>
        </p:nvSpPr>
        <p:spPr>
          <a:xfrm>
            <a:off x="5600989" y="44574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4C22C65-8531-5AA4-63CE-6DA5D1FAFC04}"/>
              </a:ext>
            </a:extLst>
          </p:cNvPr>
          <p:cNvSpPr/>
          <p:nvPr/>
        </p:nvSpPr>
        <p:spPr>
          <a:xfrm>
            <a:off x="5601738" y="48596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690208-253F-F48A-F614-B1238451915F}"/>
              </a:ext>
            </a:extLst>
          </p:cNvPr>
          <p:cNvSpPr/>
          <p:nvPr/>
        </p:nvSpPr>
        <p:spPr>
          <a:xfrm>
            <a:off x="5602487" y="52617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969D358-9DA8-6510-E58D-FEBA88B6F560}"/>
              </a:ext>
            </a:extLst>
          </p:cNvPr>
          <p:cNvSpPr/>
          <p:nvPr/>
        </p:nvSpPr>
        <p:spPr>
          <a:xfrm>
            <a:off x="5603236" y="566397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2891084-4737-ED1E-6800-C0BA62D8D26F}"/>
              </a:ext>
            </a:extLst>
          </p:cNvPr>
          <p:cNvSpPr/>
          <p:nvPr/>
        </p:nvSpPr>
        <p:spPr>
          <a:xfrm>
            <a:off x="5996462" y="325607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A5B9A2-07E3-7C48-8AEB-333657ABE045}"/>
              </a:ext>
            </a:extLst>
          </p:cNvPr>
          <p:cNvSpPr/>
          <p:nvPr/>
        </p:nvSpPr>
        <p:spPr>
          <a:xfrm>
            <a:off x="5997211" y="365380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218B3DB-55BF-711D-7643-67003B16C184}"/>
              </a:ext>
            </a:extLst>
          </p:cNvPr>
          <p:cNvSpPr/>
          <p:nvPr/>
        </p:nvSpPr>
        <p:spPr>
          <a:xfrm>
            <a:off x="5997960" y="405598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90DB408-67EE-35A8-F42C-3BB13B11B8AD}"/>
              </a:ext>
            </a:extLst>
          </p:cNvPr>
          <p:cNvSpPr/>
          <p:nvPr/>
        </p:nvSpPr>
        <p:spPr>
          <a:xfrm>
            <a:off x="5998709" y="445817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AC69525-518B-6528-9C7A-4A936E2D0ABE}"/>
              </a:ext>
            </a:extLst>
          </p:cNvPr>
          <p:cNvSpPr/>
          <p:nvPr/>
        </p:nvSpPr>
        <p:spPr>
          <a:xfrm>
            <a:off x="5999458" y="486035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25E92B7-8109-E3E5-3593-92AA8CEC49E3}"/>
              </a:ext>
            </a:extLst>
          </p:cNvPr>
          <p:cNvSpPr/>
          <p:nvPr/>
        </p:nvSpPr>
        <p:spPr>
          <a:xfrm>
            <a:off x="6000207" y="526254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9280B12-77B6-5DA5-FE2F-D141844F45B9}"/>
              </a:ext>
            </a:extLst>
          </p:cNvPr>
          <p:cNvSpPr/>
          <p:nvPr/>
        </p:nvSpPr>
        <p:spPr>
          <a:xfrm>
            <a:off x="6000956" y="566472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E097E40-DB11-98B0-1234-E9ECC4A0E62D}"/>
              </a:ext>
            </a:extLst>
          </p:cNvPr>
          <p:cNvSpPr/>
          <p:nvPr/>
        </p:nvSpPr>
        <p:spPr>
          <a:xfrm>
            <a:off x="6394182" y="325682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B5A17D6-F0A8-4B6C-C315-0EE0716CEDA3}"/>
              </a:ext>
            </a:extLst>
          </p:cNvPr>
          <p:cNvSpPr/>
          <p:nvPr/>
        </p:nvSpPr>
        <p:spPr>
          <a:xfrm>
            <a:off x="6394931" y="365455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80BCC4-2EF4-D240-1B8E-B7BB1962C0EB}"/>
              </a:ext>
            </a:extLst>
          </p:cNvPr>
          <p:cNvSpPr/>
          <p:nvPr/>
        </p:nvSpPr>
        <p:spPr>
          <a:xfrm>
            <a:off x="6395680" y="405673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20B72B9-C84C-BFA2-E708-A5E5519D7B79}"/>
              </a:ext>
            </a:extLst>
          </p:cNvPr>
          <p:cNvSpPr/>
          <p:nvPr/>
        </p:nvSpPr>
        <p:spPr>
          <a:xfrm>
            <a:off x="6396429" y="445891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876015-4749-4722-5595-731957291BC2}"/>
              </a:ext>
            </a:extLst>
          </p:cNvPr>
          <p:cNvSpPr/>
          <p:nvPr/>
        </p:nvSpPr>
        <p:spPr>
          <a:xfrm>
            <a:off x="6397178" y="486110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59F0E2F-5C61-C8FF-A9D4-A4388D155CEC}"/>
              </a:ext>
            </a:extLst>
          </p:cNvPr>
          <p:cNvSpPr/>
          <p:nvPr/>
        </p:nvSpPr>
        <p:spPr>
          <a:xfrm>
            <a:off x="6397927" y="526328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732673-768E-6B37-65D1-14E508C13FA1}"/>
              </a:ext>
            </a:extLst>
          </p:cNvPr>
          <p:cNvSpPr/>
          <p:nvPr/>
        </p:nvSpPr>
        <p:spPr>
          <a:xfrm>
            <a:off x="6398477" y="566027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830333-EA42-4E88-4B24-F76B6D8B1B9F}"/>
              </a:ext>
            </a:extLst>
          </p:cNvPr>
          <p:cNvSpPr/>
          <p:nvPr/>
        </p:nvSpPr>
        <p:spPr>
          <a:xfrm>
            <a:off x="6791902" y="325756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4C3805-541C-D653-428C-E2A28DF4B842}"/>
              </a:ext>
            </a:extLst>
          </p:cNvPr>
          <p:cNvSpPr/>
          <p:nvPr/>
        </p:nvSpPr>
        <p:spPr>
          <a:xfrm>
            <a:off x="6792651" y="36552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28FD49D-BFE0-FF9C-37F5-983A33295E0B}"/>
              </a:ext>
            </a:extLst>
          </p:cNvPr>
          <p:cNvSpPr/>
          <p:nvPr/>
        </p:nvSpPr>
        <p:spPr>
          <a:xfrm>
            <a:off x="6793400" y="40574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6CF0BB-1ED4-9A8F-6258-9CF39234DB73}"/>
              </a:ext>
            </a:extLst>
          </p:cNvPr>
          <p:cNvSpPr/>
          <p:nvPr/>
        </p:nvSpPr>
        <p:spPr>
          <a:xfrm>
            <a:off x="6794149" y="44596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B3DCF1A-3965-7215-C17F-1A5D107C503E}"/>
              </a:ext>
            </a:extLst>
          </p:cNvPr>
          <p:cNvSpPr/>
          <p:nvPr/>
        </p:nvSpPr>
        <p:spPr>
          <a:xfrm>
            <a:off x="6794898" y="48618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8862185-3EB2-1BCC-7156-F7BEE8E4557A}"/>
              </a:ext>
            </a:extLst>
          </p:cNvPr>
          <p:cNvSpPr/>
          <p:nvPr/>
        </p:nvSpPr>
        <p:spPr>
          <a:xfrm>
            <a:off x="6795647" y="52640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F0E21FA-3D82-E5D0-1DFD-568B758B7BD6}"/>
              </a:ext>
            </a:extLst>
          </p:cNvPr>
          <p:cNvSpPr/>
          <p:nvPr/>
        </p:nvSpPr>
        <p:spPr>
          <a:xfrm>
            <a:off x="6796396" y="566621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B86E236-0B02-4ED5-6EC2-30FEE7C6A73B}"/>
              </a:ext>
            </a:extLst>
          </p:cNvPr>
          <p:cNvSpPr/>
          <p:nvPr/>
        </p:nvSpPr>
        <p:spPr>
          <a:xfrm>
            <a:off x="7189622" y="3258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0388289-6BB7-0294-3F2C-B68E4D9F5C36}"/>
              </a:ext>
            </a:extLst>
          </p:cNvPr>
          <p:cNvSpPr/>
          <p:nvPr/>
        </p:nvSpPr>
        <p:spPr>
          <a:xfrm>
            <a:off x="7190371" y="36560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B600BCE-191A-A6E4-4C4C-2CEEFF0E86B5}"/>
              </a:ext>
            </a:extLst>
          </p:cNvPr>
          <p:cNvSpPr/>
          <p:nvPr/>
        </p:nvSpPr>
        <p:spPr>
          <a:xfrm>
            <a:off x="7191120" y="40582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4A8B39-86FB-734A-32B6-F4C257BB114B}"/>
              </a:ext>
            </a:extLst>
          </p:cNvPr>
          <p:cNvSpPr/>
          <p:nvPr/>
        </p:nvSpPr>
        <p:spPr>
          <a:xfrm>
            <a:off x="7191869" y="44604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3ECF142-D784-F8A8-ABB3-0A0CE28C4F7D}"/>
              </a:ext>
            </a:extLst>
          </p:cNvPr>
          <p:cNvSpPr/>
          <p:nvPr/>
        </p:nvSpPr>
        <p:spPr>
          <a:xfrm>
            <a:off x="7192618" y="48625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B4C05A-7628-3F62-DE7B-E914FE84DD70}"/>
              </a:ext>
            </a:extLst>
          </p:cNvPr>
          <p:cNvSpPr/>
          <p:nvPr/>
        </p:nvSpPr>
        <p:spPr>
          <a:xfrm>
            <a:off x="7193000" y="526029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D66389A-7A39-AC53-CB28-BF2C17A7026F}"/>
              </a:ext>
            </a:extLst>
          </p:cNvPr>
          <p:cNvSpPr/>
          <p:nvPr/>
        </p:nvSpPr>
        <p:spPr>
          <a:xfrm>
            <a:off x="7194116" y="56669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FEE16-AF75-CB36-E5FC-FEB49BBE6D3C}"/>
              </a:ext>
            </a:extLst>
          </p:cNvPr>
          <p:cNvSpPr txBox="1"/>
          <p:nvPr/>
        </p:nvSpPr>
        <p:spPr>
          <a:xfrm>
            <a:off x="3940164" y="44058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4DDA8-E7CE-F4BC-EB7B-051F883F8556}"/>
              </a:ext>
            </a:extLst>
          </p:cNvPr>
          <p:cNvSpPr txBox="1"/>
          <p:nvPr/>
        </p:nvSpPr>
        <p:spPr>
          <a:xfrm>
            <a:off x="4390430" y="3232937"/>
            <a:ext cx="479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F178A-8C03-AC44-DC18-21829623DC38}"/>
              </a:ext>
            </a:extLst>
          </p:cNvPr>
          <p:cNvSpPr txBox="1"/>
          <p:nvPr/>
        </p:nvSpPr>
        <p:spPr>
          <a:xfrm>
            <a:off x="7586007" y="5776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1177DCD-FF4C-B015-5C4A-894AA441ADA7}"/>
              </a:ext>
            </a:extLst>
          </p:cNvPr>
          <p:cNvSpPr/>
          <p:nvPr/>
        </p:nvSpPr>
        <p:spPr>
          <a:xfrm>
            <a:off x="4957769" y="3452324"/>
            <a:ext cx="2365375" cy="2466975"/>
          </a:xfrm>
          <a:custGeom>
            <a:avLst/>
            <a:gdLst>
              <a:gd name="connsiteX0" fmla="*/ 0 w 2365375"/>
              <a:gd name="connsiteY0" fmla="*/ 0 h 2466975"/>
              <a:gd name="connsiteX1" fmla="*/ 2330450 w 2365375"/>
              <a:gd name="connsiteY1" fmla="*/ 438150 h 2466975"/>
              <a:gd name="connsiteX2" fmla="*/ 38100 w 2365375"/>
              <a:gd name="connsiteY2" fmla="*/ 1638300 h 2466975"/>
              <a:gd name="connsiteX3" fmla="*/ 2365375 w 2365375"/>
              <a:gd name="connsiteY3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375" h="2466975">
                <a:moveTo>
                  <a:pt x="0" y="0"/>
                </a:moveTo>
                <a:cubicBezTo>
                  <a:pt x="1162050" y="82550"/>
                  <a:pt x="2324100" y="165100"/>
                  <a:pt x="2330450" y="438150"/>
                </a:cubicBezTo>
                <a:cubicBezTo>
                  <a:pt x="2336800" y="711200"/>
                  <a:pt x="32279" y="1300163"/>
                  <a:pt x="38100" y="1638300"/>
                </a:cubicBezTo>
                <a:cubicBezTo>
                  <a:pt x="43921" y="1976437"/>
                  <a:pt x="1204648" y="2221706"/>
                  <a:pt x="2365375" y="2466975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797F3-B208-2964-542E-E11C84504E03}"/>
              </a:ext>
            </a:extLst>
          </p:cNvPr>
          <p:cNvSpPr txBox="1"/>
          <p:nvPr/>
        </p:nvSpPr>
        <p:spPr>
          <a:xfrm>
            <a:off x="8348600" y="3956585"/>
            <a:ext cx="3720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 idea: For each sub-cluster,</a:t>
            </a:r>
          </a:p>
          <a:p>
            <a:r>
              <a:rPr lang="en-US" sz="2000" dirty="0"/>
              <a:t>inductively guarantee that</a:t>
            </a:r>
          </a:p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blue path </a:t>
            </a:r>
            <a:r>
              <a:rPr lang="en-US" sz="2000" dirty="0"/>
              <a:t>appears in its tree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3765D5-AF19-719D-2DA3-3DECA0726921}"/>
              </a:ext>
            </a:extLst>
          </p:cNvPr>
          <p:cNvSpPr/>
          <p:nvPr/>
        </p:nvSpPr>
        <p:spPr>
          <a:xfrm>
            <a:off x="7194033" y="5660803"/>
            <a:ext cx="392524" cy="3969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5944FB-42AE-6443-EFD3-6003785D8995}"/>
              </a:ext>
            </a:extLst>
          </p:cNvPr>
          <p:cNvGrpSpPr/>
          <p:nvPr/>
        </p:nvGrpSpPr>
        <p:grpSpPr>
          <a:xfrm>
            <a:off x="5272362" y="3312157"/>
            <a:ext cx="279360" cy="167040"/>
            <a:chOff x="3893316" y="6420518"/>
            <a:chExt cx="27936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4EABEC-3126-83A8-4B80-197ECAA11CFB}"/>
                    </a:ext>
                  </a:extLst>
                </p14:cNvPr>
                <p14:cNvContentPartPr/>
                <p14:nvPr/>
              </p14:nvContentPartPr>
              <p14:xfrm>
                <a:off x="3893316" y="6420518"/>
                <a:ext cx="17640" cy="16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4EABEC-3126-83A8-4B80-197ECAA11C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87196" y="6414398"/>
                  <a:ext cx="29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3CCBFD-0410-E031-2003-3DF649884EC8}"/>
                    </a:ext>
                  </a:extLst>
                </p14:cNvPr>
                <p14:cNvContentPartPr/>
                <p14:nvPr/>
              </p14:nvContentPartPr>
              <p14:xfrm>
                <a:off x="3916356" y="6423398"/>
                <a:ext cx="190080" cy="7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3CCBFD-0410-E031-2003-3DF649884E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0236" y="6417278"/>
                  <a:ext cx="202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6D612F-9915-226F-E9EF-C276E62ABCDE}"/>
                    </a:ext>
                  </a:extLst>
                </p14:cNvPr>
                <p14:cNvContentPartPr/>
                <p14:nvPr/>
              </p14:nvContentPartPr>
              <p14:xfrm>
                <a:off x="4059996" y="6504038"/>
                <a:ext cx="112680" cy="17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6D612F-9915-226F-E9EF-C276E62ABCD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3876" y="6497918"/>
                  <a:ext cx="1249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3296D3-B92D-9F96-E07B-2D90C7396E39}"/>
              </a:ext>
            </a:extLst>
          </p:cNvPr>
          <p:cNvGrpSpPr/>
          <p:nvPr/>
        </p:nvGrpSpPr>
        <p:grpSpPr>
          <a:xfrm>
            <a:off x="5394133" y="3502717"/>
            <a:ext cx="75240" cy="86760"/>
            <a:chOff x="3959196" y="6619238"/>
            <a:chExt cx="752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6E48F8-6F29-4523-68AE-27B20370B800}"/>
                    </a:ext>
                  </a:extLst>
                </p14:cNvPr>
                <p14:cNvContentPartPr/>
                <p14:nvPr/>
              </p14:nvContentPartPr>
              <p14:xfrm>
                <a:off x="4034076" y="6622118"/>
                <a:ext cx="360" cy="83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6E48F8-6F29-4523-68AE-27B20370B8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27956" y="6615998"/>
                  <a:ext cx="12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3E03200-5D19-90FF-955F-EA9BBC082B84}"/>
                    </a:ext>
                  </a:extLst>
                </p14:cNvPr>
                <p14:cNvContentPartPr/>
                <p14:nvPr/>
              </p14:nvContentPartPr>
              <p14:xfrm>
                <a:off x="3959196" y="6619238"/>
                <a:ext cx="6120" cy="8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3E03200-5D19-90FF-955F-EA9BBC082B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53076" y="6613118"/>
                  <a:ext cx="1836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9E794-6576-2412-5DF4-2D2A43B95C38}"/>
              </a:ext>
            </a:extLst>
          </p:cNvPr>
          <p:cNvGrpSpPr/>
          <p:nvPr/>
        </p:nvGrpSpPr>
        <p:grpSpPr>
          <a:xfrm>
            <a:off x="5727516" y="3266374"/>
            <a:ext cx="236160" cy="325080"/>
            <a:chOff x="4887996" y="6392078"/>
            <a:chExt cx="23616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88AB4F-504C-3F81-B51D-C5A81221990C}"/>
                    </a:ext>
                  </a:extLst>
                </p14:cNvPr>
                <p14:cNvContentPartPr/>
                <p14:nvPr/>
              </p14:nvContentPartPr>
              <p14:xfrm>
                <a:off x="4959996" y="6492518"/>
                <a:ext cx="29160" cy="129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88AB4F-504C-3F81-B51D-C5A8122199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53876" y="6486398"/>
                  <a:ext cx="4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222827-51A2-3C81-7CDC-8E6E2E672476}"/>
                    </a:ext>
                  </a:extLst>
                </p14:cNvPr>
                <p14:cNvContentPartPr/>
                <p14:nvPr/>
              </p14:nvContentPartPr>
              <p14:xfrm>
                <a:off x="4965756" y="6529958"/>
                <a:ext cx="158400" cy="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222827-51A2-3C81-7CDC-8E6E2E6724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59636" y="6523838"/>
                  <a:ext cx="170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FA3021A-A35C-3787-11E1-42DD296D74E3}"/>
                    </a:ext>
                  </a:extLst>
                </p14:cNvPr>
                <p14:cNvContentPartPr/>
                <p14:nvPr/>
              </p14:nvContentPartPr>
              <p14:xfrm>
                <a:off x="4994556" y="6392078"/>
                <a:ext cx="89640" cy="13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FA3021A-A35C-3787-11E1-42DD296D74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88436" y="6385958"/>
                  <a:ext cx="101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694ECD-63F5-1ADA-58B4-97C9CFF44B22}"/>
                    </a:ext>
                  </a:extLst>
                </p14:cNvPr>
                <p14:cNvContentPartPr/>
                <p14:nvPr/>
              </p14:nvContentPartPr>
              <p14:xfrm>
                <a:off x="4911036" y="6426278"/>
                <a:ext cx="10692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694ECD-63F5-1ADA-58B4-97C9CFF44B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04916" y="6420158"/>
                  <a:ext cx="119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A7DD22-F975-E97F-3478-67ED78F5FE7D}"/>
                    </a:ext>
                  </a:extLst>
                </p14:cNvPr>
                <p14:cNvContentPartPr/>
                <p14:nvPr/>
              </p14:nvContentPartPr>
              <p14:xfrm>
                <a:off x="4887996" y="6475238"/>
                <a:ext cx="36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A7DD22-F975-E97F-3478-67ED78F5FE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81876" y="6469118"/>
                  <a:ext cx="12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2DA5C0-EE62-B3E1-E869-1AAD6E431279}"/>
                    </a:ext>
                  </a:extLst>
                </p14:cNvPr>
                <p14:cNvContentPartPr/>
                <p14:nvPr/>
              </p14:nvContentPartPr>
              <p14:xfrm>
                <a:off x="5083476" y="6641918"/>
                <a:ext cx="360" cy="75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2DA5C0-EE62-B3E1-E869-1AAD6E43127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77356" y="6635798"/>
                  <a:ext cx="12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A85DB1-8953-970B-FA6D-7D42512BC1F9}"/>
                    </a:ext>
                  </a:extLst>
                </p14:cNvPr>
                <p14:cNvContentPartPr/>
                <p14:nvPr/>
              </p14:nvContentPartPr>
              <p14:xfrm>
                <a:off x="4983036" y="6699518"/>
                <a:ext cx="1011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A85DB1-8953-970B-FA6D-7D42512BC1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76916" y="6693398"/>
                  <a:ext cx="1134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1ABD86F-345F-C0CC-6BBC-93FF697EF247}"/>
              </a:ext>
            </a:extLst>
          </p:cNvPr>
          <p:cNvGrpSpPr/>
          <p:nvPr/>
        </p:nvGrpSpPr>
        <p:grpSpPr>
          <a:xfrm>
            <a:off x="6096000" y="3289450"/>
            <a:ext cx="227160" cy="247680"/>
            <a:chOff x="5736516" y="6414758"/>
            <a:chExt cx="22716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F7D4345-14C0-6D4B-0593-60DC99F2DB74}"/>
                    </a:ext>
                  </a:extLst>
                </p14:cNvPr>
                <p14:cNvContentPartPr/>
                <p14:nvPr/>
              </p14:nvContentPartPr>
              <p14:xfrm>
                <a:off x="5776476" y="6480998"/>
                <a:ext cx="161280" cy="178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F7D4345-14C0-6D4B-0593-60DC99F2DB7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70356" y="6474878"/>
                  <a:ext cx="173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365962-0069-AFB9-D897-9E84544E05C0}"/>
                    </a:ext>
                  </a:extLst>
                </p14:cNvPr>
                <p14:cNvContentPartPr/>
                <p14:nvPr/>
              </p14:nvContentPartPr>
              <p14:xfrm>
                <a:off x="5897436" y="6480998"/>
                <a:ext cx="360" cy="66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365962-0069-AFB9-D897-9E84544E05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91316" y="6474878"/>
                  <a:ext cx="1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1AFA33C-4CC1-0B55-2813-42EF78BB19A4}"/>
                    </a:ext>
                  </a:extLst>
                </p14:cNvPr>
                <p14:cNvContentPartPr/>
                <p14:nvPr/>
              </p14:nvContentPartPr>
              <p14:xfrm>
                <a:off x="5736516" y="6446438"/>
                <a:ext cx="360" cy="216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1AFA33C-4CC1-0B55-2813-42EF78BB19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30396" y="6440318"/>
                  <a:ext cx="12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D32E0B-40C6-D710-C8C7-EB438C8CC096}"/>
                    </a:ext>
                  </a:extLst>
                </p14:cNvPr>
                <p14:cNvContentPartPr/>
                <p14:nvPr/>
              </p14:nvContentPartPr>
              <p14:xfrm>
                <a:off x="5828316" y="6414758"/>
                <a:ext cx="135360" cy="66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D32E0B-40C6-D710-C8C7-EB438C8CC0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22196" y="6408638"/>
                  <a:ext cx="1476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DB8B739-8C9D-1126-A49E-014ADC8D1989}"/>
              </a:ext>
            </a:extLst>
          </p:cNvPr>
          <p:cNvGrpSpPr/>
          <p:nvPr/>
        </p:nvGrpSpPr>
        <p:grpSpPr>
          <a:xfrm>
            <a:off x="6445363" y="3313053"/>
            <a:ext cx="293760" cy="282240"/>
            <a:chOff x="6941076" y="6374798"/>
            <a:chExt cx="29376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CB7473F-87C3-791B-D1F1-99F7069B377D}"/>
                    </a:ext>
                  </a:extLst>
                </p14:cNvPr>
                <p14:cNvContentPartPr/>
                <p14:nvPr/>
              </p14:nvContentPartPr>
              <p14:xfrm>
                <a:off x="6941076" y="6374798"/>
                <a:ext cx="69480" cy="282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CB7473F-87C3-791B-D1F1-99F7069B37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4956" y="6368678"/>
                  <a:ext cx="81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918CF4E-E3D8-DD51-765B-1F37B0DF5BD4}"/>
                    </a:ext>
                  </a:extLst>
                </p14:cNvPr>
                <p14:cNvContentPartPr/>
                <p14:nvPr/>
              </p14:nvContentPartPr>
              <p14:xfrm>
                <a:off x="7033236" y="6452198"/>
                <a:ext cx="201600" cy="78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918CF4E-E3D8-DD51-765B-1F37B0DF5B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27116" y="6446078"/>
                  <a:ext cx="213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22CEB5-D683-6B10-9ABE-804E39365DB1}"/>
                    </a:ext>
                  </a:extLst>
                </p14:cNvPr>
                <p14:cNvContentPartPr/>
                <p14:nvPr/>
              </p14:nvContentPartPr>
              <p14:xfrm>
                <a:off x="7171116" y="6541478"/>
                <a:ext cx="360" cy="106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22CEB5-D683-6B10-9ABE-804E39365D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64996" y="6535358"/>
                  <a:ext cx="12600" cy="11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420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A905-50F6-2816-BE22-905BE87D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54"/>
            <a:ext cx="10515600" cy="1325563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sym typeface="Wingdings" panose="05000000000000000000" pitchFamily="2" charset="2"/>
              </a:rPr>
              <a:t> 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F52E-EA82-B180-694A-90C52041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7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Input: graph G = (V, E, w)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Want: Simple representation of shortest-path distance metric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 Embedding G into a tree has </a:t>
            </a:r>
            <a:r>
              <a:rPr lang="el-GR" dirty="0"/>
              <a:t>Ω(</a:t>
            </a:r>
            <a:r>
              <a:rPr lang="en-US" dirty="0"/>
              <a:t>n) stretch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A2141F-9A64-A0BE-B6A2-829A18A50712}"/>
              </a:ext>
            </a:extLst>
          </p:cNvPr>
          <p:cNvSpPr txBox="1"/>
          <p:nvPr/>
        </p:nvSpPr>
        <p:spPr>
          <a:xfrm>
            <a:off x="1330783" y="4479376"/>
            <a:ext cx="6460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Example: Unweighted cycle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E61CBB7-430A-75BF-79F8-2248FCFAA0C1}"/>
              </a:ext>
            </a:extLst>
          </p:cNvPr>
          <p:cNvSpPr/>
          <p:nvPr/>
        </p:nvSpPr>
        <p:spPr>
          <a:xfrm>
            <a:off x="8501743" y="3864425"/>
            <a:ext cx="1948543" cy="2133600"/>
          </a:xfrm>
          <a:custGeom>
            <a:avLst/>
            <a:gdLst>
              <a:gd name="connsiteX0" fmla="*/ 1023257 w 1948543"/>
              <a:gd name="connsiteY0" fmla="*/ 32658 h 2133600"/>
              <a:gd name="connsiteX1" fmla="*/ 1153886 w 1948543"/>
              <a:gd name="connsiteY1" fmla="*/ 108858 h 2133600"/>
              <a:gd name="connsiteX2" fmla="*/ 1415143 w 1948543"/>
              <a:gd name="connsiteY2" fmla="*/ 293915 h 2133600"/>
              <a:gd name="connsiteX3" fmla="*/ 1763486 w 1948543"/>
              <a:gd name="connsiteY3" fmla="*/ 598715 h 2133600"/>
              <a:gd name="connsiteX4" fmla="*/ 1839686 w 1948543"/>
              <a:gd name="connsiteY4" fmla="*/ 642258 h 2133600"/>
              <a:gd name="connsiteX5" fmla="*/ 1872343 w 1948543"/>
              <a:gd name="connsiteY5" fmla="*/ 674915 h 2133600"/>
              <a:gd name="connsiteX6" fmla="*/ 1948543 w 1948543"/>
              <a:gd name="connsiteY6" fmla="*/ 718458 h 2133600"/>
              <a:gd name="connsiteX7" fmla="*/ 1817914 w 1948543"/>
              <a:gd name="connsiteY7" fmla="*/ 1393372 h 2133600"/>
              <a:gd name="connsiteX8" fmla="*/ 1796143 w 1948543"/>
              <a:gd name="connsiteY8" fmla="*/ 1611086 h 2133600"/>
              <a:gd name="connsiteX9" fmla="*/ 1785257 w 1948543"/>
              <a:gd name="connsiteY9" fmla="*/ 1687286 h 2133600"/>
              <a:gd name="connsiteX10" fmla="*/ 1665514 w 1948543"/>
              <a:gd name="connsiteY10" fmla="*/ 1719943 h 2133600"/>
              <a:gd name="connsiteX11" fmla="*/ 1175657 w 1948543"/>
              <a:gd name="connsiteY11" fmla="*/ 1959429 h 2133600"/>
              <a:gd name="connsiteX12" fmla="*/ 1055914 w 1948543"/>
              <a:gd name="connsiteY12" fmla="*/ 2013858 h 2133600"/>
              <a:gd name="connsiteX13" fmla="*/ 870857 w 1948543"/>
              <a:gd name="connsiteY13" fmla="*/ 2068286 h 2133600"/>
              <a:gd name="connsiteX14" fmla="*/ 653143 w 1948543"/>
              <a:gd name="connsiteY14" fmla="*/ 2133600 h 2133600"/>
              <a:gd name="connsiteX15" fmla="*/ 130628 w 1948543"/>
              <a:gd name="connsiteY15" fmla="*/ 1524000 h 2133600"/>
              <a:gd name="connsiteX16" fmla="*/ 0 w 1948543"/>
              <a:gd name="connsiteY16" fmla="*/ 1295400 h 2133600"/>
              <a:gd name="connsiteX17" fmla="*/ 21771 w 1948543"/>
              <a:gd name="connsiteY17" fmla="*/ 304800 h 2133600"/>
              <a:gd name="connsiteX18" fmla="*/ 21771 w 1948543"/>
              <a:gd name="connsiteY18" fmla="*/ 304800 h 2133600"/>
              <a:gd name="connsiteX19" fmla="*/ 250371 w 1948543"/>
              <a:gd name="connsiteY19" fmla="*/ 272143 h 2133600"/>
              <a:gd name="connsiteX20" fmla="*/ 664028 w 1948543"/>
              <a:gd name="connsiteY20" fmla="*/ 152400 h 2133600"/>
              <a:gd name="connsiteX21" fmla="*/ 881743 w 1948543"/>
              <a:gd name="connsiteY21" fmla="*/ 76200 h 2133600"/>
              <a:gd name="connsiteX22" fmla="*/ 968828 w 1948543"/>
              <a:gd name="connsiteY22" fmla="*/ 54429 h 2133600"/>
              <a:gd name="connsiteX23" fmla="*/ 1099457 w 1948543"/>
              <a:gd name="connsiteY23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48543" h="2133600">
                <a:moveTo>
                  <a:pt x="1023257" y="32658"/>
                </a:moveTo>
                <a:cubicBezTo>
                  <a:pt x="1123386" y="52682"/>
                  <a:pt x="1040322" y="26839"/>
                  <a:pt x="1153886" y="108858"/>
                </a:cubicBezTo>
                <a:cubicBezTo>
                  <a:pt x="1355651" y="254578"/>
                  <a:pt x="1196109" y="108953"/>
                  <a:pt x="1415143" y="293915"/>
                </a:cubicBezTo>
                <a:cubicBezTo>
                  <a:pt x="1533025" y="393459"/>
                  <a:pt x="1654387" y="489616"/>
                  <a:pt x="1763486" y="598715"/>
                </a:cubicBezTo>
                <a:cubicBezTo>
                  <a:pt x="1806722" y="641951"/>
                  <a:pt x="1781208" y="627638"/>
                  <a:pt x="1839686" y="642258"/>
                </a:cubicBezTo>
                <a:cubicBezTo>
                  <a:pt x="1850572" y="653144"/>
                  <a:pt x="1860516" y="665060"/>
                  <a:pt x="1872343" y="674915"/>
                </a:cubicBezTo>
                <a:cubicBezTo>
                  <a:pt x="1895421" y="694146"/>
                  <a:pt x="1921928" y="705150"/>
                  <a:pt x="1948543" y="718458"/>
                </a:cubicBezTo>
                <a:cubicBezTo>
                  <a:pt x="1872562" y="1351630"/>
                  <a:pt x="1978103" y="563305"/>
                  <a:pt x="1817914" y="1393372"/>
                </a:cubicBezTo>
                <a:cubicBezTo>
                  <a:pt x="1804094" y="1464984"/>
                  <a:pt x="1804197" y="1538599"/>
                  <a:pt x="1796143" y="1611086"/>
                </a:cubicBezTo>
                <a:cubicBezTo>
                  <a:pt x="1793310" y="1636587"/>
                  <a:pt x="1804968" y="1670860"/>
                  <a:pt x="1785257" y="1687286"/>
                </a:cubicBezTo>
                <a:cubicBezTo>
                  <a:pt x="1753474" y="1713772"/>
                  <a:pt x="1703292" y="1703078"/>
                  <a:pt x="1665514" y="1719943"/>
                </a:cubicBezTo>
                <a:cubicBezTo>
                  <a:pt x="1499547" y="1794036"/>
                  <a:pt x="1339376" y="1880493"/>
                  <a:pt x="1175657" y="1959429"/>
                </a:cubicBezTo>
                <a:cubicBezTo>
                  <a:pt x="1136163" y="1978471"/>
                  <a:pt x="1097977" y="2001487"/>
                  <a:pt x="1055914" y="2013858"/>
                </a:cubicBezTo>
                <a:cubicBezTo>
                  <a:pt x="994228" y="2032001"/>
                  <a:pt x="931856" y="2047953"/>
                  <a:pt x="870857" y="2068286"/>
                </a:cubicBezTo>
                <a:cubicBezTo>
                  <a:pt x="660847" y="2138289"/>
                  <a:pt x="801991" y="2112337"/>
                  <a:pt x="653143" y="2133600"/>
                </a:cubicBezTo>
                <a:cubicBezTo>
                  <a:pt x="357816" y="1826915"/>
                  <a:pt x="375289" y="1868054"/>
                  <a:pt x="130628" y="1524000"/>
                </a:cubicBezTo>
                <a:cubicBezTo>
                  <a:pt x="32531" y="1386051"/>
                  <a:pt x="41170" y="1398328"/>
                  <a:pt x="0" y="1295400"/>
                </a:cubicBezTo>
                <a:lnTo>
                  <a:pt x="21771" y="304800"/>
                </a:lnTo>
                <a:lnTo>
                  <a:pt x="21771" y="304800"/>
                </a:lnTo>
                <a:cubicBezTo>
                  <a:pt x="97971" y="293914"/>
                  <a:pt x="174445" y="284797"/>
                  <a:pt x="250371" y="272143"/>
                </a:cubicBezTo>
                <a:cubicBezTo>
                  <a:pt x="385690" y="249590"/>
                  <a:pt x="547622" y="184147"/>
                  <a:pt x="664028" y="152400"/>
                </a:cubicBezTo>
                <a:cubicBezTo>
                  <a:pt x="848589" y="102065"/>
                  <a:pt x="719757" y="143693"/>
                  <a:pt x="881743" y="76200"/>
                </a:cubicBezTo>
                <a:cubicBezTo>
                  <a:pt x="946905" y="49049"/>
                  <a:pt x="879038" y="84359"/>
                  <a:pt x="968828" y="54429"/>
                </a:cubicBezTo>
                <a:cubicBezTo>
                  <a:pt x="1038671" y="31148"/>
                  <a:pt x="1052395" y="23532"/>
                  <a:pt x="109945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F03499-E8BA-B426-C21C-0988D4AF297E}"/>
              </a:ext>
            </a:extLst>
          </p:cNvPr>
          <p:cNvSpPr/>
          <p:nvPr/>
        </p:nvSpPr>
        <p:spPr>
          <a:xfrm>
            <a:off x="8436428" y="4103911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F4CD5A-5411-9A03-1208-788B5724D452}"/>
              </a:ext>
            </a:extLst>
          </p:cNvPr>
          <p:cNvSpPr/>
          <p:nvPr/>
        </p:nvSpPr>
        <p:spPr>
          <a:xfrm>
            <a:off x="8414657" y="5061854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95A795-D4F3-EFAB-63FE-A53525353FF6}"/>
              </a:ext>
            </a:extLst>
          </p:cNvPr>
          <p:cNvSpPr/>
          <p:nvPr/>
        </p:nvSpPr>
        <p:spPr>
          <a:xfrm>
            <a:off x="9143999" y="5910940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1EAA94D-193F-DE59-95FA-C7731F19AF8C}"/>
              </a:ext>
            </a:extLst>
          </p:cNvPr>
          <p:cNvSpPr/>
          <p:nvPr/>
        </p:nvSpPr>
        <p:spPr>
          <a:xfrm>
            <a:off x="10232571" y="5486396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7CC80F1-46FF-4E82-6397-137D36891FCB}"/>
              </a:ext>
            </a:extLst>
          </p:cNvPr>
          <p:cNvSpPr/>
          <p:nvPr/>
        </p:nvSpPr>
        <p:spPr>
          <a:xfrm>
            <a:off x="10384971" y="4550224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E79064-57F3-AD92-42FB-2AA3F03372AD}"/>
              </a:ext>
            </a:extLst>
          </p:cNvPr>
          <p:cNvSpPr/>
          <p:nvPr/>
        </p:nvSpPr>
        <p:spPr>
          <a:xfrm>
            <a:off x="9459685" y="3842651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C24F630-03EE-BC6A-909C-CA919022AF4F}"/>
              </a:ext>
            </a:extLst>
          </p:cNvPr>
          <p:cNvSpPr/>
          <p:nvPr/>
        </p:nvSpPr>
        <p:spPr>
          <a:xfrm>
            <a:off x="8991600" y="3973283"/>
            <a:ext cx="97971" cy="315685"/>
          </a:xfrm>
          <a:custGeom>
            <a:avLst/>
            <a:gdLst>
              <a:gd name="connsiteX0" fmla="*/ 0 w 97971"/>
              <a:gd name="connsiteY0" fmla="*/ 0 h 315685"/>
              <a:gd name="connsiteX1" fmla="*/ 32657 w 97971"/>
              <a:gd name="connsiteY1" fmla="*/ 54428 h 315685"/>
              <a:gd name="connsiteX2" fmla="*/ 65314 w 97971"/>
              <a:gd name="connsiteY2" fmla="*/ 228600 h 315685"/>
              <a:gd name="connsiteX3" fmla="*/ 97971 w 97971"/>
              <a:gd name="connsiteY3" fmla="*/ 315685 h 31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71" h="315685">
                <a:moveTo>
                  <a:pt x="0" y="0"/>
                </a:moveTo>
                <a:cubicBezTo>
                  <a:pt x="10886" y="18143"/>
                  <a:pt x="25062" y="34680"/>
                  <a:pt x="32657" y="54428"/>
                </a:cubicBezTo>
                <a:cubicBezTo>
                  <a:pt x="66053" y="141257"/>
                  <a:pt x="46290" y="139822"/>
                  <a:pt x="65314" y="228600"/>
                </a:cubicBezTo>
                <a:cubicBezTo>
                  <a:pt x="74439" y="271185"/>
                  <a:pt x="82202" y="284145"/>
                  <a:pt x="97971" y="315685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3794370-6B3E-ABCC-FE0F-32E18D14FF8F}"/>
              </a:ext>
            </a:extLst>
          </p:cNvPr>
          <p:cNvSpPr/>
          <p:nvPr/>
        </p:nvSpPr>
        <p:spPr>
          <a:xfrm>
            <a:off x="9111343" y="3951511"/>
            <a:ext cx="54428" cy="315686"/>
          </a:xfrm>
          <a:custGeom>
            <a:avLst/>
            <a:gdLst>
              <a:gd name="connsiteX0" fmla="*/ 0 w 54428"/>
              <a:gd name="connsiteY0" fmla="*/ 0 h 315686"/>
              <a:gd name="connsiteX1" fmla="*/ 21771 w 54428"/>
              <a:gd name="connsiteY1" fmla="*/ 65314 h 315686"/>
              <a:gd name="connsiteX2" fmla="*/ 54428 w 54428"/>
              <a:gd name="connsiteY2" fmla="*/ 315686 h 31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28" h="315686">
                <a:moveTo>
                  <a:pt x="0" y="0"/>
                </a:moveTo>
                <a:cubicBezTo>
                  <a:pt x="7257" y="21771"/>
                  <a:pt x="19326" y="42496"/>
                  <a:pt x="21771" y="65314"/>
                </a:cubicBezTo>
                <a:cubicBezTo>
                  <a:pt x="49163" y="320974"/>
                  <a:pt x="-40456" y="268242"/>
                  <a:pt x="54428" y="31568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0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7409-DCD3-9121-F582-AE63B8A6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Tool: Preservable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057C56-143D-FC0D-9E68-DD3324C23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9442"/>
                <a:ext cx="10515600" cy="4351338"/>
              </a:xfrm>
            </p:spPr>
            <p:txBody>
              <a:bodyPr/>
              <a:lstStyle/>
              <a:p>
                <a:pPr lvl="1"/>
                <a:r>
                  <a:rPr lang="en-US" dirty="0"/>
                  <a:t>Each cluster C has to preserve 2 shortest paths: (1)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higher recursion level (“</a:t>
                </a:r>
                <a:r>
                  <a:rPr lang="en-US" b="1" dirty="0">
                    <a:solidFill>
                      <a:srgbClr val="C00000"/>
                    </a:solidFill>
                  </a:rPr>
                  <a:t>highway</a:t>
                </a:r>
                <a:r>
                  <a:rPr lang="en-US" dirty="0"/>
                  <a:t>”); (2) shortest path between the pair (C</a:t>
                </a:r>
                <a:r>
                  <a:rPr lang="en-US" baseline="-25000" dirty="0"/>
                  <a:t>1</a:t>
                </a:r>
                <a:r>
                  <a:rPr lang="en-US" dirty="0"/>
                  <a:t>, C</a:t>
                </a:r>
                <a:r>
                  <a:rPr lang="en-US" baseline="-25000" dirty="0"/>
                  <a:t>2</a:t>
                </a:r>
                <a:r>
                  <a:rPr lang="en-US" dirty="0"/>
                  <a:t>) of associated sub-clusters (“</a:t>
                </a:r>
                <a:r>
                  <a:rPr lang="en-US" b="1" dirty="0">
                    <a:solidFill>
                      <a:srgbClr val="0070C0"/>
                    </a:solidFill>
                  </a:rPr>
                  <a:t>associated path</a:t>
                </a:r>
                <a:r>
                  <a:rPr lang="en-US" dirty="0"/>
                  <a:t>”).</a:t>
                </a:r>
              </a:p>
              <a:p>
                <a:pPr lvl="2"/>
                <a:r>
                  <a:rPr lang="en-US" dirty="0"/>
                  <a:t>If 2 paths are disjoint </a:t>
                </a:r>
                <a:r>
                  <a:rPr lang="en-US" dirty="0">
                    <a:sym typeface="Wingdings" panose="05000000000000000000" pitchFamily="2" charset="2"/>
                  </a:rPr>
                  <a:t>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If 2 paths intersect, delete </a:t>
                </a:r>
                <a:r>
                  <a:rPr lang="en-US" dirty="0" err="1">
                    <a:sym typeface="Wingdings" panose="05000000000000000000" pitchFamily="2" charset="2"/>
                  </a:rPr>
                  <a:t>subpaths</a:t>
                </a:r>
                <a:r>
                  <a:rPr lang="en-US" dirty="0">
                    <a:sym typeface="Wingdings" panose="05000000000000000000" pitchFamily="2" charset="2"/>
                  </a:rPr>
                  <a:t> of the second path</a:t>
                </a: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marL="457200" lvl="2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057C56-143D-FC0D-9E68-DD3324C23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9442"/>
                <a:ext cx="10515600" cy="4351338"/>
              </a:xfrm>
              <a:blipFill>
                <a:blip r:embed="rId2"/>
                <a:stretch>
                  <a:fillRect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AAED6C-F4AE-0BEF-B9D6-40CAC52A67D7}"/>
              </a:ext>
            </a:extLst>
          </p:cNvPr>
          <p:cNvSpPr/>
          <p:nvPr/>
        </p:nvSpPr>
        <p:spPr>
          <a:xfrm>
            <a:off x="4811405" y="3247136"/>
            <a:ext cx="2783313" cy="2812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2B326-BDD7-E25B-0984-FEB019DD5C8F}"/>
              </a:ext>
            </a:extLst>
          </p:cNvPr>
          <p:cNvSpPr/>
          <p:nvPr/>
        </p:nvSpPr>
        <p:spPr>
          <a:xfrm>
            <a:off x="4798833" y="32538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D8490-3A4B-5E40-7CB5-BADEB03F71FF}"/>
              </a:ext>
            </a:extLst>
          </p:cNvPr>
          <p:cNvSpPr/>
          <p:nvPr/>
        </p:nvSpPr>
        <p:spPr>
          <a:xfrm>
            <a:off x="4799582" y="36515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898E1-A19A-4760-51D5-B000363B1160}"/>
              </a:ext>
            </a:extLst>
          </p:cNvPr>
          <p:cNvSpPr/>
          <p:nvPr/>
        </p:nvSpPr>
        <p:spPr>
          <a:xfrm>
            <a:off x="4800331" y="405374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0C46B7-080B-B4A4-53C0-D0D9E265762F}"/>
              </a:ext>
            </a:extLst>
          </p:cNvPr>
          <p:cNvSpPr/>
          <p:nvPr/>
        </p:nvSpPr>
        <p:spPr>
          <a:xfrm>
            <a:off x="4801080" y="445593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F12672-6391-48D1-F613-AB122C355663}"/>
              </a:ext>
            </a:extLst>
          </p:cNvPr>
          <p:cNvSpPr/>
          <p:nvPr/>
        </p:nvSpPr>
        <p:spPr>
          <a:xfrm>
            <a:off x="4801829" y="485811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6401B-6470-A91A-CBD8-A5BE797F4903}"/>
              </a:ext>
            </a:extLst>
          </p:cNvPr>
          <p:cNvSpPr/>
          <p:nvPr/>
        </p:nvSpPr>
        <p:spPr>
          <a:xfrm>
            <a:off x="4802578" y="526029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97C63C-5B8E-ED1A-F6CC-D00BFF7E6FB0}"/>
              </a:ext>
            </a:extLst>
          </p:cNvPr>
          <p:cNvSpPr/>
          <p:nvPr/>
        </p:nvSpPr>
        <p:spPr>
          <a:xfrm>
            <a:off x="4803327" y="56624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2990BD-C72D-F5C5-0C18-3F4D07F3A352}"/>
              </a:ext>
            </a:extLst>
          </p:cNvPr>
          <p:cNvSpPr/>
          <p:nvPr/>
        </p:nvSpPr>
        <p:spPr>
          <a:xfrm>
            <a:off x="5201022" y="325458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2BF9C4-880E-F4B9-EC47-1BB533FD43E1}"/>
              </a:ext>
            </a:extLst>
          </p:cNvPr>
          <p:cNvSpPr/>
          <p:nvPr/>
        </p:nvSpPr>
        <p:spPr>
          <a:xfrm>
            <a:off x="5201771" y="3652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EE11BF-647C-8003-C89B-6556224531EA}"/>
              </a:ext>
            </a:extLst>
          </p:cNvPr>
          <p:cNvSpPr/>
          <p:nvPr/>
        </p:nvSpPr>
        <p:spPr>
          <a:xfrm>
            <a:off x="5202520" y="40544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74DF3-0650-A6D7-ECDD-81DE7A330A93}"/>
              </a:ext>
            </a:extLst>
          </p:cNvPr>
          <p:cNvSpPr/>
          <p:nvPr/>
        </p:nvSpPr>
        <p:spPr>
          <a:xfrm>
            <a:off x="5203269" y="44566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F1BC59-A6BC-92B4-E3C7-0AC4F40AD082}"/>
              </a:ext>
            </a:extLst>
          </p:cNvPr>
          <p:cNvSpPr/>
          <p:nvPr/>
        </p:nvSpPr>
        <p:spPr>
          <a:xfrm>
            <a:off x="5204018" y="48588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8D5466-6175-1852-13A6-DF7B7FD5E119}"/>
              </a:ext>
            </a:extLst>
          </p:cNvPr>
          <p:cNvSpPr/>
          <p:nvPr/>
        </p:nvSpPr>
        <p:spPr>
          <a:xfrm>
            <a:off x="5204767" y="52610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414FDD-391D-ECF1-0C4D-7D2F810D8A53}"/>
              </a:ext>
            </a:extLst>
          </p:cNvPr>
          <p:cNvSpPr/>
          <p:nvPr/>
        </p:nvSpPr>
        <p:spPr>
          <a:xfrm>
            <a:off x="5205516" y="56632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BC1A7B-F584-B2BD-21EE-9BE53772CEB7}"/>
              </a:ext>
            </a:extLst>
          </p:cNvPr>
          <p:cNvSpPr/>
          <p:nvPr/>
        </p:nvSpPr>
        <p:spPr>
          <a:xfrm>
            <a:off x="5598742" y="325532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245EC6-01CA-3705-97ED-18CC651D0492}"/>
              </a:ext>
            </a:extLst>
          </p:cNvPr>
          <p:cNvSpPr/>
          <p:nvPr/>
        </p:nvSpPr>
        <p:spPr>
          <a:xfrm>
            <a:off x="5599491" y="365305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4FC040-CC55-ABE3-74D9-2F9FCF1777FF}"/>
              </a:ext>
            </a:extLst>
          </p:cNvPr>
          <p:cNvSpPr/>
          <p:nvPr/>
        </p:nvSpPr>
        <p:spPr>
          <a:xfrm>
            <a:off x="5600240" y="40552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7053EB-84C0-5C08-8B5D-01BAE6C69764}"/>
              </a:ext>
            </a:extLst>
          </p:cNvPr>
          <p:cNvSpPr/>
          <p:nvPr/>
        </p:nvSpPr>
        <p:spPr>
          <a:xfrm>
            <a:off x="5600989" y="44574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BA0309-FD24-D79D-AAA8-84A0A7BBCBF0}"/>
              </a:ext>
            </a:extLst>
          </p:cNvPr>
          <p:cNvSpPr/>
          <p:nvPr/>
        </p:nvSpPr>
        <p:spPr>
          <a:xfrm>
            <a:off x="5601738" y="48596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E24509-CB50-7390-8740-2649D1682FF2}"/>
              </a:ext>
            </a:extLst>
          </p:cNvPr>
          <p:cNvSpPr/>
          <p:nvPr/>
        </p:nvSpPr>
        <p:spPr>
          <a:xfrm>
            <a:off x="5602487" y="52617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B05B7F-5B1B-AB1E-0C56-9A381A03DF56}"/>
              </a:ext>
            </a:extLst>
          </p:cNvPr>
          <p:cNvSpPr/>
          <p:nvPr/>
        </p:nvSpPr>
        <p:spPr>
          <a:xfrm>
            <a:off x="5603236" y="566397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57CB25-19F3-F739-61AE-8F33DC72AB32}"/>
              </a:ext>
            </a:extLst>
          </p:cNvPr>
          <p:cNvSpPr/>
          <p:nvPr/>
        </p:nvSpPr>
        <p:spPr>
          <a:xfrm>
            <a:off x="5996462" y="325607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7B4030-56D1-5413-2FF5-238676F27E73}"/>
              </a:ext>
            </a:extLst>
          </p:cNvPr>
          <p:cNvSpPr/>
          <p:nvPr/>
        </p:nvSpPr>
        <p:spPr>
          <a:xfrm>
            <a:off x="5997211" y="365380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C5D72C-3624-BBEF-482C-1C2648BD4041}"/>
              </a:ext>
            </a:extLst>
          </p:cNvPr>
          <p:cNvSpPr/>
          <p:nvPr/>
        </p:nvSpPr>
        <p:spPr>
          <a:xfrm>
            <a:off x="5997960" y="405598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3200FB-3B4B-8E8D-628B-4DC5E4446D07}"/>
              </a:ext>
            </a:extLst>
          </p:cNvPr>
          <p:cNvSpPr/>
          <p:nvPr/>
        </p:nvSpPr>
        <p:spPr>
          <a:xfrm>
            <a:off x="5998709" y="445817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69359E-F85F-4ED1-8DC6-8C28DC524747}"/>
              </a:ext>
            </a:extLst>
          </p:cNvPr>
          <p:cNvSpPr/>
          <p:nvPr/>
        </p:nvSpPr>
        <p:spPr>
          <a:xfrm>
            <a:off x="5999458" y="486035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E7772B-82FA-B6DB-BC6B-B8A2286D8702}"/>
              </a:ext>
            </a:extLst>
          </p:cNvPr>
          <p:cNvSpPr/>
          <p:nvPr/>
        </p:nvSpPr>
        <p:spPr>
          <a:xfrm>
            <a:off x="6000207" y="526254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BBDE8-0CCF-5FBF-44B2-31EE35E5CCC5}"/>
              </a:ext>
            </a:extLst>
          </p:cNvPr>
          <p:cNvSpPr/>
          <p:nvPr/>
        </p:nvSpPr>
        <p:spPr>
          <a:xfrm>
            <a:off x="6000956" y="566472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4E9D9D-E0B3-8D62-E54B-4A1F83D6589F}"/>
              </a:ext>
            </a:extLst>
          </p:cNvPr>
          <p:cNvSpPr/>
          <p:nvPr/>
        </p:nvSpPr>
        <p:spPr>
          <a:xfrm>
            <a:off x="6394182" y="325682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C2E200-3577-4A9C-C357-48BA3327FEF3}"/>
              </a:ext>
            </a:extLst>
          </p:cNvPr>
          <p:cNvSpPr/>
          <p:nvPr/>
        </p:nvSpPr>
        <p:spPr>
          <a:xfrm>
            <a:off x="6394931" y="365455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9FC549-69CF-4974-996B-436F9FF6DD1F}"/>
              </a:ext>
            </a:extLst>
          </p:cNvPr>
          <p:cNvSpPr/>
          <p:nvPr/>
        </p:nvSpPr>
        <p:spPr>
          <a:xfrm>
            <a:off x="6395680" y="405673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A36B7E-A60C-FA12-9681-54780AECF117}"/>
              </a:ext>
            </a:extLst>
          </p:cNvPr>
          <p:cNvSpPr/>
          <p:nvPr/>
        </p:nvSpPr>
        <p:spPr>
          <a:xfrm>
            <a:off x="6396429" y="445891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F01906-E00A-0F9C-247F-16A30708200D}"/>
              </a:ext>
            </a:extLst>
          </p:cNvPr>
          <p:cNvSpPr/>
          <p:nvPr/>
        </p:nvSpPr>
        <p:spPr>
          <a:xfrm>
            <a:off x="6397178" y="486110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304082-CC69-CA93-2A2A-8B78709CB82F}"/>
              </a:ext>
            </a:extLst>
          </p:cNvPr>
          <p:cNvSpPr/>
          <p:nvPr/>
        </p:nvSpPr>
        <p:spPr>
          <a:xfrm>
            <a:off x="6397927" y="526328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AB3-F5FA-137B-722F-86173BC8EE25}"/>
              </a:ext>
            </a:extLst>
          </p:cNvPr>
          <p:cNvSpPr/>
          <p:nvPr/>
        </p:nvSpPr>
        <p:spPr>
          <a:xfrm>
            <a:off x="6398676" y="566547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C67C83-B358-6FDB-30F2-143C34E0629E}"/>
              </a:ext>
            </a:extLst>
          </p:cNvPr>
          <p:cNvSpPr/>
          <p:nvPr/>
        </p:nvSpPr>
        <p:spPr>
          <a:xfrm>
            <a:off x="6791902" y="325756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38C7DE-9B9F-AE8C-3038-EABA21238A0E}"/>
              </a:ext>
            </a:extLst>
          </p:cNvPr>
          <p:cNvSpPr/>
          <p:nvPr/>
        </p:nvSpPr>
        <p:spPr>
          <a:xfrm>
            <a:off x="6792651" y="365529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B15A67-0D0D-187F-3BB3-A1369DE386D6}"/>
              </a:ext>
            </a:extLst>
          </p:cNvPr>
          <p:cNvSpPr/>
          <p:nvPr/>
        </p:nvSpPr>
        <p:spPr>
          <a:xfrm>
            <a:off x="6793400" y="405748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BEAE8B-5030-0839-7DC2-1224093266F3}"/>
              </a:ext>
            </a:extLst>
          </p:cNvPr>
          <p:cNvSpPr/>
          <p:nvPr/>
        </p:nvSpPr>
        <p:spPr>
          <a:xfrm>
            <a:off x="6794149" y="445966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BAADC5-7DA6-8906-4DA2-2C9083835252}"/>
              </a:ext>
            </a:extLst>
          </p:cNvPr>
          <p:cNvSpPr/>
          <p:nvPr/>
        </p:nvSpPr>
        <p:spPr>
          <a:xfrm>
            <a:off x="6794898" y="4861849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0DDE72-D8D6-6BEF-2AE2-9CC2FD38D143}"/>
              </a:ext>
            </a:extLst>
          </p:cNvPr>
          <p:cNvSpPr/>
          <p:nvPr/>
        </p:nvSpPr>
        <p:spPr>
          <a:xfrm>
            <a:off x="6795647" y="526403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2848BF-39F5-6E12-0E92-E7136AC0C200}"/>
              </a:ext>
            </a:extLst>
          </p:cNvPr>
          <p:cNvSpPr/>
          <p:nvPr/>
        </p:nvSpPr>
        <p:spPr>
          <a:xfrm>
            <a:off x="6796396" y="566621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2B1C1-4DAA-7C80-1DB4-E4220904F826}"/>
              </a:ext>
            </a:extLst>
          </p:cNvPr>
          <p:cNvSpPr/>
          <p:nvPr/>
        </p:nvSpPr>
        <p:spPr>
          <a:xfrm>
            <a:off x="7189622" y="325831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2B52ECA-59C4-063E-C208-C20019D352F8}"/>
              </a:ext>
            </a:extLst>
          </p:cNvPr>
          <p:cNvSpPr/>
          <p:nvPr/>
        </p:nvSpPr>
        <p:spPr>
          <a:xfrm>
            <a:off x="7190371" y="365604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BF1295-1C6A-C3C1-D591-D80896FE6EFD}"/>
              </a:ext>
            </a:extLst>
          </p:cNvPr>
          <p:cNvSpPr/>
          <p:nvPr/>
        </p:nvSpPr>
        <p:spPr>
          <a:xfrm>
            <a:off x="7191120" y="4058227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B8FDEB-E69E-195F-9086-70AFF486A116}"/>
              </a:ext>
            </a:extLst>
          </p:cNvPr>
          <p:cNvSpPr/>
          <p:nvPr/>
        </p:nvSpPr>
        <p:spPr>
          <a:xfrm>
            <a:off x="7191869" y="4460411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4FD9CE-5960-A58E-F037-A914181A03B8}"/>
              </a:ext>
            </a:extLst>
          </p:cNvPr>
          <p:cNvSpPr/>
          <p:nvPr/>
        </p:nvSpPr>
        <p:spPr>
          <a:xfrm>
            <a:off x="7192618" y="4862595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544794-08FC-5B5C-D6AA-C9223612EC79}"/>
              </a:ext>
            </a:extLst>
          </p:cNvPr>
          <p:cNvSpPr/>
          <p:nvPr/>
        </p:nvSpPr>
        <p:spPr>
          <a:xfrm>
            <a:off x="7193000" y="5260298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B2000-F5EA-8BAA-EBA1-AF4983E91D2F}"/>
              </a:ext>
            </a:extLst>
          </p:cNvPr>
          <p:cNvSpPr/>
          <p:nvPr/>
        </p:nvSpPr>
        <p:spPr>
          <a:xfrm>
            <a:off x="7194116" y="5666963"/>
            <a:ext cx="392524" cy="396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3075596-3370-FB4D-A4B9-A22EB70DFD21}"/>
              </a:ext>
            </a:extLst>
          </p:cNvPr>
          <p:cNvSpPr/>
          <p:nvPr/>
        </p:nvSpPr>
        <p:spPr>
          <a:xfrm>
            <a:off x="3233738" y="3538538"/>
            <a:ext cx="3957637" cy="3171825"/>
          </a:xfrm>
          <a:custGeom>
            <a:avLst/>
            <a:gdLst>
              <a:gd name="connsiteX0" fmla="*/ 0 w 3957637"/>
              <a:gd name="connsiteY0" fmla="*/ 0 h 3171825"/>
              <a:gd name="connsiteX1" fmla="*/ 2838450 w 3957637"/>
              <a:gd name="connsiteY1" fmla="*/ 800100 h 3171825"/>
              <a:gd name="connsiteX2" fmla="*/ 3957637 w 3957637"/>
              <a:gd name="connsiteY2" fmla="*/ 3171825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637" h="3171825">
                <a:moveTo>
                  <a:pt x="0" y="0"/>
                </a:moveTo>
                <a:cubicBezTo>
                  <a:pt x="1089422" y="135731"/>
                  <a:pt x="2178844" y="271463"/>
                  <a:pt x="2838450" y="800100"/>
                </a:cubicBezTo>
                <a:cubicBezTo>
                  <a:pt x="3498056" y="1328737"/>
                  <a:pt x="3727846" y="2250281"/>
                  <a:pt x="3957637" y="3171825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A42436-84FA-3C7B-62E3-C8264F9CD3FA}"/>
              </a:ext>
            </a:extLst>
          </p:cNvPr>
          <p:cNvSpPr/>
          <p:nvPr/>
        </p:nvSpPr>
        <p:spPr>
          <a:xfrm>
            <a:off x="4976813" y="3428555"/>
            <a:ext cx="2461617" cy="2424558"/>
          </a:xfrm>
          <a:custGeom>
            <a:avLst/>
            <a:gdLst>
              <a:gd name="connsiteX0" fmla="*/ 0 w 2461617"/>
              <a:gd name="connsiteY0" fmla="*/ 29020 h 2424558"/>
              <a:gd name="connsiteX1" fmla="*/ 852487 w 2461617"/>
              <a:gd name="connsiteY1" fmla="*/ 38545 h 2424558"/>
              <a:gd name="connsiteX2" fmla="*/ 1704975 w 2461617"/>
              <a:gd name="connsiteY2" fmla="*/ 405258 h 2424558"/>
              <a:gd name="connsiteX3" fmla="*/ 2386012 w 2461617"/>
              <a:gd name="connsiteY3" fmla="*/ 1148208 h 2424558"/>
              <a:gd name="connsiteX4" fmla="*/ 2414587 w 2461617"/>
              <a:gd name="connsiteY4" fmla="*/ 2424558 h 242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1617" h="2424558">
                <a:moveTo>
                  <a:pt x="0" y="29020"/>
                </a:moveTo>
                <a:cubicBezTo>
                  <a:pt x="284162" y="2429"/>
                  <a:pt x="568325" y="-24161"/>
                  <a:pt x="852487" y="38545"/>
                </a:cubicBezTo>
                <a:cubicBezTo>
                  <a:pt x="1136649" y="101251"/>
                  <a:pt x="1449388" y="220314"/>
                  <a:pt x="1704975" y="405258"/>
                </a:cubicBezTo>
                <a:cubicBezTo>
                  <a:pt x="1960562" y="590202"/>
                  <a:pt x="2267743" y="811658"/>
                  <a:pt x="2386012" y="1148208"/>
                </a:cubicBezTo>
                <a:cubicBezTo>
                  <a:pt x="2504281" y="1484758"/>
                  <a:pt x="2459434" y="1954658"/>
                  <a:pt x="2414587" y="2424558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3504FA1-30A6-2533-ABAD-B6B45AC29A28}"/>
              </a:ext>
            </a:extLst>
          </p:cNvPr>
          <p:cNvSpPr/>
          <p:nvPr/>
        </p:nvSpPr>
        <p:spPr>
          <a:xfrm>
            <a:off x="4981575" y="3448050"/>
            <a:ext cx="9525" cy="214313"/>
          </a:xfrm>
          <a:custGeom>
            <a:avLst/>
            <a:gdLst>
              <a:gd name="connsiteX0" fmla="*/ 9525 w 9525"/>
              <a:gd name="connsiteY0" fmla="*/ 0 h 214313"/>
              <a:gd name="connsiteX1" fmla="*/ 0 w 9525"/>
              <a:gd name="connsiteY1" fmla="*/ 214313 h 2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14313">
                <a:moveTo>
                  <a:pt x="9525" y="0"/>
                </a:moveTo>
                <a:lnTo>
                  <a:pt x="0" y="214313"/>
                </a:ln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99DF509-8FD2-54EB-1B2A-3093448C4805}"/>
              </a:ext>
            </a:extLst>
          </p:cNvPr>
          <p:cNvSpPr/>
          <p:nvPr/>
        </p:nvSpPr>
        <p:spPr>
          <a:xfrm>
            <a:off x="4974270" y="3644503"/>
            <a:ext cx="1418196" cy="1207432"/>
          </a:xfrm>
          <a:custGeom>
            <a:avLst/>
            <a:gdLst>
              <a:gd name="connsiteX0" fmla="*/ 6114 w 1418196"/>
              <a:gd name="connsiteY0" fmla="*/ 0 h 1207432"/>
              <a:gd name="connsiteX1" fmla="*/ 8496 w 1418196"/>
              <a:gd name="connsiteY1" fmla="*/ 657225 h 1207432"/>
              <a:gd name="connsiteX2" fmla="*/ 88268 w 1418196"/>
              <a:gd name="connsiteY2" fmla="*/ 1177528 h 1207432"/>
              <a:gd name="connsiteX3" fmla="*/ 338299 w 1418196"/>
              <a:gd name="connsiteY3" fmla="*/ 1116806 h 1207432"/>
              <a:gd name="connsiteX4" fmla="*/ 544277 w 1418196"/>
              <a:gd name="connsiteY4" fmla="*/ 888206 h 1207432"/>
              <a:gd name="connsiteX5" fmla="*/ 850268 w 1418196"/>
              <a:gd name="connsiteY5" fmla="*/ 590550 h 1207432"/>
              <a:gd name="connsiteX6" fmla="*/ 1147924 w 1418196"/>
              <a:gd name="connsiteY6" fmla="*/ 483394 h 1207432"/>
              <a:gd name="connsiteX7" fmla="*/ 1418196 w 1418196"/>
              <a:gd name="connsiteY7" fmla="*/ 461963 h 120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8196" h="1207432">
                <a:moveTo>
                  <a:pt x="6114" y="0"/>
                </a:moveTo>
                <a:cubicBezTo>
                  <a:pt x="459" y="230485"/>
                  <a:pt x="-5196" y="460970"/>
                  <a:pt x="8496" y="657225"/>
                </a:cubicBezTo>
                <a:cubicBezTo>
                  <a:pt x="22188" y="853480"/>
                  <a:pt x="33301" y="1100931"/>
                  <a:pt x="88268" y="1177528"/>
                </a:cubicBezTo>
                <a:cubicBezTo>
                  <a:pt x="143235" y="1254125"/>
                  <a:pt x="262297" y="1165026"/>
                  <a:pt x="338299" y="1116806"/>
                </a:cubicBezTo>
                <a:cubicBezTo>
                  <a:pt x="414301" y="1068586"/>
                  <a:pt x="458949" y="975915"/>
                  <a:pt x="544277" y="888206"/>
                </a:cubicBezTo>
                <a:cubicBezTo>
                  <a:pt x="629605" y="800497"/>
                  <a:pt x="749660" y="658019"/>
                  <a:pt x="850268" y="590550"/>
                </a:cubicBezTo>
                <a:cubicBezTo>
                  <a:pt x="950876" y="523081"/>
                  <a:pt x="1053269" y="504825"/>
                  <a:pt x="1147924" y="483394"/>
                </a:cubicBezTo>
                <a:cubicBezTo>
                  <a:pt x="1242579" y="461963"/>
                  <a:pt x="1330387" y="461963"/>
                  <a:pt x="1418196" y="461963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279FC66-2292-3512-A39F-7AEE7C377447}"/>
              </a:ext>
            </a:extLst>
          </p:cNvPr>
          <p:cNvSpPr/>
          <p:nvPr/>
        </p:nvSpPr>
        <p:spPr>
          <a:xfrm>
            <a:off x="6388894" y="4094236"/>
            <a:ext cx="1007193" cy="1768402"/>
          </a:xfrm>
          <a:custGeom>
            <a:avLst/>
            <a:gdLst>
              <a:gd name="connsiteX0" fmla="*/ 0 w 1007193"/>
              <a:gd name="connsiteY0" fmla="*/ 3895 h 1768402"/>
              <a:gd name="connsiteX1" fmla="*/ 323850 w 1007193"/>
              <a:gd name="connsiteY1" fmla="*/ 3895 h 1768402"/>
              <a:gd name="connsiteX2" fmla="*/ 552450 w 1007193"/>
              <a:gd name="connsiteY2" fmla="*/ 44377 h 1768402"/>
              <a:gd name="connsiteX3" fmla="*/ 883444 w 1007193"/>
              <a:gd name="connsiteY3" fmla="*/ 208683 h 1768402"/>
              <a:gd name="connsiteX4" fmla="*/ 992981 w 1007193"/>
              <a:gd name="connsiteY4" fmla="*/ 739702 h 1768402"/>
              <a:gd name="connsiteX5" fmla="*/ 1002506 w 1007193"/>
              <a:gd name="connsiteY5" fmla="*/ 1768402 h 176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193" h="1768402">
                <a:moveTo>
                  <a:pt x="0" y="3895"/>
                </a:moveTo>
                <a:cubicBezTo>
                  <a:pt x="115887" y="521"/>
                  <a:pt x="231775" y="-2852"/>
                  <a:pt x="323850" y="3895"/>
                </a:cubicBezTo>
                <a:cubicBezTo>
                  <a:pt x="415925" y="10642"/>
                  <a:pt x="459184" y="10246"/>
                  <a:pt x="552450" y="44377"/>
                </a:cubicBezTo>
                <a:cubicBezTo>
                  <a:pt x="645716" y="78508"/>
                  <a:pt x="810022" y="92796"/>
                  <a:pt x="883444" y="208683"/>
                </a:cubicBezTo>
                <a:cubicBezTo>
                  <a:pt x="956866" y="324570"/>
                  <a:pt x="973137" y="479749"/>
                  <a:pt x="992981" y="739702"/>
                </a:cubicBezTo>
                <a:cubicBezTo>
                  <a:pt x="1012825" y="999655"/>
                  <a:pt x="1007665" y="1384028"/>
                  <a:pt x="1002506" y="1768402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6B58A2-6A37-D0E3-E8EB-79CAB3119D5E}"/>
              </a:ext>
            </a:extLst>
          </p:cNvPr>
          <p:cNvSpPr txBox="1"/>
          <p:nvPr/>
        </p:nvSpPr>
        <p:spPr>
          <a:xfrm>
            <a:off x="7586007" y="5776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9651E93-9064-E9DA-2870-270FDB52E465}"/>
              </a:ext>
            </a:extLst>
          </p:cNvPr>
          <p:cNvSpPr txBox="1"/>
          <p:nvPr/>
        </p:nvSpPr>
        <p:spPr>
          <a:xfrm>
            <a:off x="3940164" y="44058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B30523-AB08-EC8F-9EF2-55C1322A2A66}"/>
              </a:ext>
            </a:extLst>
          </p:cNvPr>
          <p:cNvSpPr txBox="1"/>
          <p:nvPr/>
        </p:nvSpPr>
        <p:spPr>
          <a:xfrm>
            <a:off x="4390430" y="32329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64F427-952E-99EC-5605-008BE75A9486}"/>
                  </a:ext>
                </a:extLst>
              </p:cNvPr>
              <p:cNvSpPr txBox="1"/>
              <p:nvPr/>
            </p:nvSpPr>
            <p:spPr>
              <a:xfrm>
                <a:off x="-397385" y="3287842"/>
                <a:ext cx="68412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64F427-952E-99EC-5605-008BE75A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7385" y="3287842"/>
                <a:ext cx="68412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3BB21D16-683D-CA69-70BA-A8094144A5CF}"/>
              </a:ext>
            </a:extLst>
          </p:cNvPr>
          <p:cNvSpPr txBox="1"/>
          <p:nvPr/>
        </p:nvSpPr>
        <p:spPr>
          <a:xfrm>
            <a:off x="-242087" y="3924933"/>
            <a:ext cx="727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 indent="0">
              <a:buNone/>
            </a:pPr>
            <a:r>
              <a:rPr lang="en-US" b="1" dirty="0">
                <a:sym typeface="Wingdings" panose="05000000000000000000" pitchFamily="2" charset="2"/>
              </a:rPr>
              <a:t>Want: Every sub-cluster hit by 1 path 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97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6" grpId="1" animBg="1"/>
      <p:bldP spid="58" grpId="0" animBg="1"/>
      <p:bldP spid="64" grpId="0" animBg="1"/>
      <p:bldP spid="64" grpId="1" animBg="1"/>
      <p:bldP spid="65" grpId="0" animBg="1"/>
      <p:bldP spid="57" grpId="0"/>
      <p:bldP spid="59" grpId="0"/>
      <p:bldP spid="60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D0B1E-10E9-0234-1E81-EE0AFABC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4D82-A54D-477F-E1F1-630C7711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26" y="281096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77114-0E7E-59BF-C427-F384B735A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D1DF5-45D2-623E-144C-FB93CDEF7BC0}"/>
              </a:ext>
            </a:extLst>
          </p:cNvPr>
          <p:cNvSpPr/>
          <p:nvPr/>
        </p:nvSpPr>
        <p:spPr>
          <a:xfrm>
            <a:off x="793452" y="955401"/>
            <a:ext cx="114729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23373B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spanning</a:t>
            </a:r>
            <a:r>
              <a:rPr lang="en-US" sz="2400" dirty="0"/>
              <a:t> tree cover with constant stretch and #trees for any graph family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tree cover with constant stretch and </a:t>
            </a:r>
            <a:r>
              <a:rPr lang="en-US" sz="2400" b="1" dirty="0">
                <a:solidFill>
                  <a:srgbClr val="C00000"/>
                </a:solidFill>
              </a:rPr>
              <a:t>lightness</a:t>
            </a:r>
            <a:r>
              <a:rPr lang="en-US" sz="2400" dirty="0"/>
              <a:t> for any graph/metric family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Applicable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New techniques (strong diam HPF, preservable set)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8DADEC-C6FF-0A8D-4853-871BE3277014}"/>
              </a:ext>
            </a:extLst>
          </p:cNvPr>
          <p:cNvSpPr txBox="1">
            <a:spLocks/>
          </p:cNvSpPr>
          <p:nvPr/>
        </p:nvSpPr>
        <p:spPr>
          <a:xfrm>
            <a:off x="793452" y="36386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0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FDEFC-F258-0AA4-20B0-B24AFB47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4C83-8CB6-93BB-61E8-42A830EE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26" y="281096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6489-F7F0-433F-E45E-08B2B3DF4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98F43-D8AC-1FBF-50DD-584FF8CC0CAB}"/>
              </a:ext>
            </a:extLst>
          </p:cNvPr>
          <p:cNvSpPr/>
          <p:nvPr/>
        </p:nvSpPr>
        <p:spPr>
          <a:xfrm>
            <a:off x="793452" y="955401"/>
            <a:ext cx="1147298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23373B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spanning</a:t>
            </a:r>
            <a:r>
              <a:rPr lang="en-US" sz="2400" dirty="0"/>
              <a:t> tree cover with constant stretch and #trees for any graph family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tree cover with constant stretch and </a:t>
            </a:r>
            <a:r>
              <a:rPr lang="en-US" sz="2400" b="1" dirty="0">
                <a:solidFill>
                  <a:srgbClr val="C00000"/>
                </a:solidFill>
              </a:rPr>
              <a:t>lightness</a:t>
            </a:r>
            <a:r>
              <a:rPr lang="en-US" sz="2400" dirty="0"/>
              <a:t> for any graph/metric family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Applicable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New techniques (strong diam HPF, preservable set)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Spanning tree cover for planar graphs? For other graph families?</a:t>
            </a:r>
          </a:p>
          <a:p>
            <a:r>
              <a:rPr lang="en-US" sz="2400" dirty="0"/>
              <a:t>           * Weaker version: Light tree cover for planar metrics / other metrics?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Any lower bound?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969472-40B4-A7F9-2536-E6F3DFC2D565}"/>
              </a:ext>
            </a:extLst>
          </p:cNvPr>
          <p:cNvSpPr txBox="1">
            <a:spLocks/>
          </p:cNvSpPr>
          <p:nvPr/>
        </p:nvSpPr>
        <p:spPr>
          <a:xfrm>
            <a:off x="793452" y="36386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Problems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38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0F69-AB0D-BF2B-EE8A-CF27245BE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26A8-A721-571C-AC6C-FC9F9FC4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26" y="281096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8C94-6252-C6C0-0892-57AD3A44D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E41BD-A4D3-D745-54CE-607DF1C9F31D}"/>
              </a:ext>
            </a:extLst>
          </p:cNvPr>
          <p:cNvSpPr/>
          <p:nvPr/>
        </p:nvSpPr>
        <p:spPr>
          <a:xfrm>
            <a:off x="793452" y="955401"/>
            <a:ext cx="1147298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23373B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spanning</a:t>
            </a:r>
            <a:r>
              <a:rPr lang="en-US" sz="2400" dirty="0"/>
              <a:t> tree cover with constant stretch and #trees for any graph family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tree cover with constant stretch and </a:t>
            </a:r>
            <a:r>
              <a:rPr lang="en-US" sz="2400" b="1" dirty="0">
                <a:solidFill>
                  <a:srgbClr val="C00000"/>
                </a:solidFill>
              </a:rPr>
              <a:t>lightness</a:t>
            </a:r>
            <a:r>
              <a:rPr lang="en-US" sz="2400" dirty="0"/>
              <a:t> for any graph/metric family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Applicable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New techniques (strong diam HPF, preservable set)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Spanning tree cover for planar graphs? For other graph families?</a:t>
            </a:r>
          </a:p>
          <a:p>
            <a:r>
              <a:rPr lang="en-US" sz="2400" dirty="0"/>
              <a:t>           * Weaker version: Light tree cover for planar metrics / other metrics?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Any lower bound?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57A9F5-B0D9-2A5D-1091-9A5C391FC73E}"/>
              </a:ext>
            </a:extLst>
          </p:cNvPr>
          <p:cNvSpPr txBox="1">
            <a:spLocks/>
          </p:cNvSpPr>
          <p:nvPr/>
        </p:nvSpPr>
        <p:spPr>
          <a:xfrm>
            <a:off x="793452" y="36386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Problems</a:t>
            </a:r>
            <a:br>
              <a:rPr lang="en-US" dirty="0">
                <a:solidFill>
                  <a:srgbClr val="23373B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165A0-889B-0C6C-5824-2430037D0197}"/>
              </a:ext>
            </a:extLst>
          </p:cNvPr>
          <p:cNvSpPr txBox="1"/>
          <p:nvPr/>
        </p:nvSpPr>
        <p:spPr>
          <a:xfrm>
            <a:off x="7971692" y="3429000"/>
            <a:ext cx="244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9864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B1F1C-E246-A263-1A25-B2773FAB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4F435E7-E519-0825-0860-255DFDA52964}"/>
              </a:ext>
            </a:extLst>
          </p:cNvPr>
          <p:cNvSpPr/>
          <p:nvPr/>
        </p:nvSpPr>
        <p:spPr>
          <a:xfrm>
            <a:off x="239102" y="1948539"/>
            <a:ext cx="8981098" cy="2601685"/>
          </a:xfrm>
          <a:custGeom>
            <a:avLst/>
            <a:gdLst>
              <a:gd name="connsiteX0" fmla="*/ 871241 w 8981098"/>
              <a:gd name="connsiteY0" fmla="*/ 195942 h 2601685"/>
              <a:gd name="connsiteX1" fmla="*/ 740612 w 8981098"/>
              <a:gd name="connsiteY1" fmla="*/ 250371 h 2601685"/>
              <a:gd name="connsiteX2" fmla="*/ 686184 w 8981098"/>
              <a:gd name="connsiteY2" fmla="*/ 293914 h 2601685"/>
              <a:gd name="connsiteX3" fmla="*/ 533784 w 8981098"/>
              <a:gd name="connsiteY3" fmla="*/ 413657 h 2601685"/>
              <a:gd name="connsiteX4" fmla="*/ 446698 w 8981098"/>
              <a:gd name="connsiteY4" fmla="*/ 511628 h 2601685"/>
              <a:gd name="connsiteX5" fmla="*/ 239869 w 8981098"/>
              <a:gd name="connsiteY5" fmla="*/ 751114 h 2601685"/>
              <a:gd name="connsiteX6" fmla="*/ 22155 w 8981098"/>
              <a:gd name="connsiteY6" fmla="*/ 1153885 h 2601685"/>
              <a:gd name="connsiteX7" fmla="*/ 384 w 8981098"/>
              <a:gd name="connsiteY7" fmla="*/ 1338942 h 2601685"/>
              <a:gd name="connsiteX8" fmla="*/ 11269 w 8981098"/>
              <a:gd name="connsiteY8" fmla="*/ 1621971 h 2601685"/>
              <a:gd name="connsiteX9" fmla="*/ 43927 w 8981098"/>
              <a:gd name="connsiteY9" fmla="*/ 1817914 h 2601685"/>
              <a:gd name="connsiteX10" fmla="*/ 152784 w 8981098"/>
              <a:gd name="connsiteY10" fmla="*/ 2144485 h 2601685"/>
              <a:gd name="connsiteX11" fmla="*/ 337841 w 8981098"/>
              <a:gd name="connsiteY11" fmla="*/ 2383971 h 2601685"/>
              <a:gd name="connsiteX12" fmla="*/ 642641 w 8981098"/>
              <a:gd name="connsiteY12" fmla="*/ 2525485 h 2601685"/>
              <a:gd name="connsiteX13" fmla="*/ 871241 w 8981098"/>
              <a:gd name="connsiteY13" fmla="*/ 2547257 h 2601685"/>
              <a:gd name="connsiteX14" fmla="*/ 1121612 w 8981098"/>
              <a:gd name="connsiteY14" fmla="*/ 2503714 h 2601685"/>
              <a:gd name="connsiteX15" fmla="*/ 1208698 w 8981098"/>
              <a:gd name="connsiteY15" fmla="*/ 2471057 h 2601685"/>
              <a:gd name="connsiteX16" fmla="*/ 1295784 w 8981098"/>
              <a:gd name="connsiteY16" fmla="*/ 2460171 h 2601685"/>
              <a:gd name="connsiteX17" fmla="*/ 1426412 w 8981098"/>
              <a:gd name="connsiteY17" fmla="*/ 2438400 h 2601685"/>
              <a:gd name="connsiteX18" fmla="*/ 1502612 w 8981098"/>
              <a:gd name="connsiteY18" fmla="*/ 2427514 h 2601685"/>
              <a:gd name="connsiteX19" fmla="*/ 1633241 w 8981098"/>
              <a:gd name="connsiteY19" fmla="*/ 2405742 h 2601685"/>
              <a:gd name="connsiteX20" fmla="*/ 1948927 w 8981098"/>
              <a:gd name="connsiteY20" fmla="*/ 2383971 h 2601685"/>
              <a:gd name="connsiteX21" fmla="*/ 2678269 w 8981098"/>
              <a:gd name="connsiteY21" fmla="*/ 2405742 h 2601685"/>
              <a:gd name="connsiteX22" fmla="*/ 3059269 w 8981098"/>
              <a:gd name="connsiteY22" fmla="*/ 2460171 h 2601685"/>
              <a:gd name="connsiteX23" fmla="*/ 3211669 w 8981098"/>
              <a:gd name="connsiteY23" fmla="*/ 2481942 h 2601685"/>
              <a:gd name="connsiteX24" fmla="*/ 3309641 w 8981098"/>
              <a:gd name="connsiteY24" fmla="*/ 2492828 h 2601685"/>
              <a:gd name="connsiteX25" fmla="*/ 3505584 w 8981098"/>
              <a:gd name="connsiteY25" fmla="*/ 2525485 h 2601685"/>
              <a:gd name="connsiteX26" fmla="*/ 3832155 w 8981098"/>
              <a:gd name="connsiteY26" fmla="*/ 2558142 h 2601685"/>
              <a:gd name="connsiteX27" fmla="*/ 3962784 w 8981098"/>
              <a:gd name="connsiteY27" fmla="*/ 2579914 h 2601685"/>
              <a:gd name="connsiteX28" fmla="*/ 4136955 w 8981098"/>
              <a:gd name="connsiteY28" fmla="*/ 2590800 h 2601685"/>
              <a:gd name="connsiteX29" fmla="*/ 5149327 w 8981098"/>
              <a:gd name="connsiteY29" fmla="*/ 2601685 h 2601685"/>
              <a:gd name="connsiteX30" fmla="*/ 6303212 w 8981098"/>
              <a:gd name="connsiteY30" fmla="*/ 2590800 h 2601685"/>
              <a:gd name="connsiteX31" fmla="*/ 6608012 w 8981098"/>
              <a:gd name="connsiteY31" fmla="*/ 2536371 h 2601685"/>
              <a:gd name="connsiteX32" fmla="*/ 6847498 w 8981098"/>
              <a:gd name="connsiteY32" fmla="*/ 2438400 h 2601685"/>
              <a:gd name="connsiteX33" fmla="*/ 7130527 w 8981098"/>
              <a:gd name="connsiteY33" fmla="*/ 2242457 h 2601685"/>
              <a:gd name="connsiteX34" fmla="*/ 7663927 w 8981098"/>
              <a:gd name="connsiteY34" fmla="*/ 1839685 h 2601685"/>
              <a:gd name="connsiteX35" fmla="*/ 8034041 w 8981098"/>
              <a:gd name="connsiteY35" fmla="*/ 1632857 h 2601685"/>
              <a:gd name="connsiteX36" fmla="*/ 8349727 w 8981098"/>
              <a:gd name="connsiteY36" fmla="*/ 1415142 h 2601685"/>
              <a:gd name="connsiteX37" fmla="*/ 8480355 w 8981098"/>
              <a:gd name="connsiteY37" fmla="*/ 1306285 h 2601685"/>
              <a:gd name="connsiteX38" fmla="*/ 8654527 w 8981098"/>
              <a:gd name="connsiteY38" fmla="*/ 1045028 h 2601685"/>
              <a:gd name="connsiteX39" fmla="*/ 8806927 w 8981098"/>
              <a:gd name="connsiteY39" fmla="*/ 642257 h 2601685"/>
              <a:gd name="connsiteX40" fmla="*/ 8894012 w 8981098"/>
              <a:gd name="connsiteY40" fmla="*/ 468085 h 2601685"/>
              <a:gd name="connsiteX41" fmla="*/ 8948441 w 8981098"/>
              <a:gd name="connsiteY41" fmla="*/ 370114 h 2601685"/>
              <a:gd name="connsiteX42" fmla="*/ 8981098 w 8981098"/>
              <a:gd name="connsiteY42" fmla="*/ 261257 h 2601685"/>
              <a:gd name="connsiteX43" fmla="*/ 8970212 w 8981098"/>
              <a:gd name="connsiteY43" fmla="*/ 43542 h 2601685"/>
              <a:gd name="connsiteX44" fmla="*/ 8926669 w 8981098"/>
              <a:gd name="connsiteY44" fmla="*/ 0 h 2601685"/>
              <a:gd name="connsiteX45" fmla="*/ 7370012 w 8981098"/>
              <a:gd name="connsiteY45" fmla="*/ 21771 h 2601685"/>
              <a:gd name="connsiteX46" fmla="*/ 7054327 w 8981098"/>
              <a:gd name="connsiteY46" fmla="*/ 76200 h 2601685"/>
              <a:gd name="connsiteX47" fmla="*/ 6836612 w 8981098"/>
              <a:gd name="connsiteY47" fmla="*/ 119742 h 2601685"/>
              <a:gd name="connsiteX48" fmla="*/ 6586241 w 8981098"/>
              <a:gd name="connsiteY48" fmla="*/ 130628 h 2601685"/>
              <a:gd name="connsiteX49" fmla="*/ 6107269 w 8981098"/>
              <a:gd name="connsiteY49" fmla="*/ 163285 h 2601685"/>
              <a:gd name="connsiteX50" fmla="*/ 4942498 w 8981098"/>
              <a:gd name="connsiteY50" fmla="*/ 185057 h 2601685"/>
              <a:gd name="connsiteX51" fmla="*/ 3549127 w 8981098"/>
              <a:gd name="connsiteY51" fmla="*/ 152400 h 2601685"/>
              <a:gd name="connsiteX52" fmla="*/ 3026612 w 8981098"/>
              <a:gd name="connsiteY52" fmla="*/ 141514 h 2601685"/>
              <a:gd name="connsiteX53" fmla="*/ 914784 w 8981098"/>
              <a:gd name="connsiteY53" fmla="*/ 152400 h 2601685"/>
              <a:gd name="connsiteX54" fmla="*/ 871241 w 8981098"/>
              <a:gd name="connsiteY54" fmla="*/ 174171 h 2601685"/>
              <a:gd name="connsiteX55" fmla="*/ 805927 w 8981098"/>
              <a:gd name="connsiteY55" fmla="*/ 195942 h 260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981098" h="2601685">
                <a:moveTo>
                  <a:pt x="871241" y="195942"/>
                </a:moveTo>
                <a:cubicBezTo>
                  <a:pt x="827698" y="214085"/>
                  <a:pt x="782302" y="228300"/>
                  <a:pt x="740612" y="250371"/>
                </a:cubicBezTo>
                <a:cubicBezTo>
                  <a:pt x="720078" y="261242"/>
                  <a:pt x="704771" y="279974"/>
                  <a:pt x="686184" y="293914"/>
                </a:cubicBezTo>
                <a:cubicBezTo>
                  <a:pt x="621243" y="342620"/>
                  <a:pt x="592440" y="355001"/>
                  <a:pt x="533784" y="413657"/>
                </a:cubicBezTo>
                <a:cubicBezTo>
                  <a:pt x="502888" y="444553"/>
                  <a:pt x="476699" y="479862"/>
                  <a:pt x="446698" y="511628"/>
                </a:cubicBezTo>
                <a:cubicBezTo>
                  <a:pt x="339786" y="624829"/>
                  <a:pt x="334181" y="607597"/>
                  <a:pt x="239869" y="751114"/>
                </a:cubicBezTo>
                <a:cubicBezTo>
                  <a:pt x="115055" y="941048"/>
                  <a:pt x="106956" y="972169"/>
                  <a:pt x="22155" y="1153885"/>
                </a:cubicBezTo>
                <a:cubicBezTo>
                  <a:pt x="14898" y="1215571"/>
                  <a:pt x="1828" y="1276848"/>
                  <a:pt x="384" y="1338942"/>
                </a:cubicBezTo>
                <a:cubicBezTo>
                  <a:pt x="-1811" y="1433329"/>
                  <a:pt x="5883" y="1527712"/>
                  <a:pt x="11269" y="1621971"/>
                </a:cubicBezTo>
                <a:cubicBezTo>
                  <a:pt x="15288" y="1692298"/>
                  <a:pt x="25780" y="1749864"/>
                  <a:pt x="43927" y="1817914"/>
                </a:cubicBezTo>
                <a:cubicBezTo>
                  <a:pt x="70675" y="1918218"/>
                  <a:pt x="98873" y="2047445"/>
                  <a:pt x="152784" y="2144485"/>
                </a:cubicBezTo>
                <a:cubicBezTo>
                  <a:pt x="182794" y="2198502"/>
                  <a:pt x="302290" y="2362640"/>
                  <a:pt x="337841" y="2383971"/>
                </a:cubicBezTo>
                <a:cubicBezTo>
                  <a:pt x="433771" y="2441529"/>
                  <a:pt x="531521" y="2503261"/>
                  <a:pt x="642641" y="2525485"/>
                </a:cubicBezTo>
                <a:cubicBezTo>
                  <a:pt x="694999" y="2535957"/>
                  <a:pt x="832641" y="2544288"/>
                  <a:pt x="871241" y="2547257"/>
                </a:cubicBezTo>
                <a:cubicBezTo>
                  <a:pt x="954698" y="2532743"/>
                  <a:pt x="1038983" y="2522372"/>
                  <a:pt x="1121612" y="2503714"/>
                </a:cubicBezTo>
                <a:cubicBezTo>
                  <a:pt x="1151853" y="2496885"/>
                  <a:pt x="1178621" y="2478576"/>
                  <a:pt x="1208698" y="2471057"/>
                </a:cubicBezTo>
                <a:cubicBezTo>
                  <a:pt x="1237079" y="2463962"/>
                  <a:pt x="1266853" y="2464511"/>
                  <a:pt x="1295784" y="2460171"/>
                </a:cubicBezTo>
                <a:cubicBezTo>
                  <a:pt x="1339439" y="2453623"/>
                  <a:pt x="1382809" y="2445285"/>
                  <a:pt x="1426412" y="2438400"/>
                </a:cubicBezTo>
                <a:cubicBezTo>
                  <a:pt x="1451756" y="2434398"/>
                  <a:pt x="1477268" y="2431516"/>
                  <a:pt x="1502612" y="2427514"/>
                </a:cubicBezTo>
                <a:cubicBezTo>
                  <a:pt x="1546215" y="2420629"/>
                  <a:pt x="1589412" y="2411001"/>
                  <a:pt x="1633241" y="2405742"/>
                </a:cubicBezTo>
                <a:cubicBezTo>
                  <a:pt x="1683266" y="2399739"/>
                  <a:pt x="1911339" y="2386320"/>
                  <a:pt x="1948927" y="2383971"/>
                </a:cubicBezTo>
                <a:lnTo>
                  <a:pt x="2678269" y="2405742"/>
                </a:lnTo>
                <a:cubicBezTo>
                  <a:pt x="2790531" y="2411088"/>
                  <a:pt x="2949772" y="2443062"/>
                  <a:pt x="3059269" y="2460171"/>
                </a:cubicBezTo>
                <a:cubicBezTo>
                  <a:pt x="3109970" y="2468093"/>
                  <a:pt x="3160784" y="2475305"/>
                  <a:pt x="3211669" y="2481942"/>
                </a:cubicBezTo>
                <a:cubicBezTo>
                  <a:pt x="3244251" y="2486192"/>
                  <a:pt x="3277137" y="2488013"/>
                  <a:pt x="3309641" y="2492828"/>
                </a:cubicBezTo>
                <a:cubicBezTo>
                  <a:pt x="3375141" y="2502532"/>
                  <a:pt x="3439998" y="2516376"/>
                  <a:pt x="3505584" y="2525485"/>
                </a:cubicBezTo>
                <a:cubicBezTo>
                  <a:pt x="3625290" y="2542111"/>
                  <a:pt x="3715600" y="2548430"/>
                  <a:pt x="3832155" y="2558142"/>
                </a:cubicBezTo>
                <a:cubicBezTo>
                  <a:pt x="3875698" y="2565399"/>
                  <a:pt x="3918892" y="2575211"/>
                  <a:pt x="3962784" y="2579914"/>
                </a:cubicBezTo>
                <a:cubicBezTo>
                  <a:pt x="4020623" y="2586111"/>
                  <a:pt x="4078795" y="2589733"/>
                  <a:pt x="4136955" y="2590800"/>
                </a:cubicBezTo>
                <a:lnTo>
                  <a:pt x="5149327" y="2601685"/>
                </a:lnTo>
                <a:lnTo>
                  <a:pt x="6303212" y="2590800"/>
                </a:lnTo>
                <a:cubicBezTo>
                  <a:pt x="6378453" y="2588950"/>
                  <a:pt x="6530676" y="2563666"/>
                  <a:pt x="6608012" y="2536371"/>
                </a:cubicBezTo>
                <a:cubicBezTo>
                  <a:pt x="6689345" y="2507665"/>
                  <a:pt x="6776584" y="2487494"/>
                  <a:pt x="6847498" y="2438400"/>
                </a:cubicBezTo>
                <a:cubicBezTo>
                  <a:pt x="6941841" y="2373086"/>
                  <a:pt x="7041208" y="2314489"/>
                  <a:pt x="7130527" y="2242457"/>
                </a:cubicBezTo>
                <a:cubicBezTo>
                  <a:pt x="7333922" y="2078429"/>
                  <a:pt x="7453765" y="1964974"/>
                  <a:pt x="7663927" y="1839685"/>
                </a:cubicBezTo>
                <a:cubicBezTo>
                  <a:pt x="7785320" y="1767316"/>
                  <a:pt x="7915386" y="1709634"/>
                  <a:pt x="8034041" y="1632857"/>
                </a:cubicBezTo>
                <a:cubicBezTo>
                  <a:pt x="8191125" y="1531214"/>
                  <a:pt x="8214895" y="1521885"/>
                  <a:pt x="8349727" y="1415142"/>
                </a:cubicBezTo>
                <a:cubicBezTo>
                  <a:pt x="8394167" y="1379961"/>
                  <a:pt x="8444323" y="1350038"/>
                  <a:pt x="8480355" y="1306285"/>
                </a:cubicBezTo>
                <a:cubicBezTo>
                  <a:pt x="8546891" y="1225492"/>
                  <a:pt x="8654527" y="1045028"/>
                  <a:pt x="8654527" y="1045028"/>
                </a:cubicBezTo>
                <a:cubicBezTo>
                  <a:pt x="8702166" y="870349"/>
                  <a:pt x="8700704" y="854705"/>
                  <a:pt x="8806927" y="642257"/>
                </a:cubicBezTo>
                <a:cubicBezTo>
                  <a:pt x="8835955" y="584200"/>
                  <a:pt x="8864066" y="525674"/>
                  <a:pt x="8894012" y="468085"/>
                </a:cubicBezTo>
                <a:cubicBezTo>
                  <a:pt x="8911247" y="434940"/>
                  <a:pt x="8933944" y="404545"/>
                  <a:pt x="8948441" y="370114"/>
                </a:cubicBezTo>
                <a:cubicBezTo>
                  <a:pt x="8963142" y="335199"/>
                  <a:pt x="8970212" y="297543"/>
                  <a:pt x="8981098" y="261257"/>
                </a:cubicBezTo>
                <a:cubicBezTo>
                  <a:pt x="8977469" y="188685"/>
                  <a:pt x="8985032" y="114677"/>
                  <a:pt x="8970212" y="43542"/>
                </a:cubicBezTo>
                <a:cubicBezTo>
                  <a:pt x="8966026" y="23447"/>
                  <a:pt x="8947193" y="279"/>
                  <a:pt x="8926669" y="0"/>
                </a:cubicBezTo>
                <a:lnTo>
                  <a:pt x="7370012" y="21771"/>
                </a:lnTo>
                <a:lnTo>
                  <a:pt x="7054327" y="76200"/>
                </a:lnTo>
                <a:cubicBezTo>
                  <a:pt x="6981536" y="89570"/>
                  <a:pt x="6910126" y="111194"/>
                  <a:pt x="6836612" y="119742"/>
                </a:cubicBezTo>
                <a:cubicBezTo>
                  <a:pt x="6753635" y="129390"/>
                  <a:pt x="6669628" y="125650"/>
                  <a:pt x="6586241" y="130628"/>
                </a:cubicBezTo>
                <a:lnTo>
                  <a:pt x="6107269" y="163285"/>
                </a:lnTo>
                <a:cubicBezTo>
                  <a:pt x="5807101" y="179510"/>
                  <a:pt x="5105418" y="182941"/>
                  <a:pt x="4942498" y="185057"/>
                </a:cubicBezTo>
                <a:lnTo>
                  <a:pt x="3549127" y="152400"/>
                </a:lnTo>
                <a:cubicBezTo>
                  <a:pt x="3374963" y="148442"/>
                  <a:pt x="3200821" y="141514"/>
                  <a:pt x="3026612" y="141514"/>
                </a:cubicBezTo>
                <a:lnTo>
                  <a:pt x="914784" y="152400"/>
                </a:lnTo>
                <a:cubicBezTo>
                  <a:pt x="900270" y="159657"/>
                  <a:pt x="886435" y="168473"/>
                  <a:pt x="871241" y="174171"/>
                </a:cubicBezTo>
                <a:cubicBezTo>
                  <a:pt x="768408" y="212733"/>
                  <a:pt x="868965" y="164425"/>
                  <a:pt x="805927" y="195942"/>
                </a:cubicBezTo>
              </a:path>
            </a:pathLst>
          </a:cu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434EE-3920-71C2-90C1-92A7B73B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55"/>
            <a:ext cx="10515600" cy="1325563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sym typeface="Wingdings" panose="05000000000000000000" pitchFamily="2" charset="2"/>
              </a:rPr>
              <a:t> Tree  </a:t>
            </a:r>
            <a:r>
              <a:rPr lang="en-US" dirty="0" err="1">
                <a:solidFill>
                  <a:srgbClr val="C00000"/>
                </a:solidFill>
                <a:sym typeface="Wingdings" panose="05000000000000000000" pitchFamily="2" charset="2"/>
              </a:rPr>
              <a:t>Tree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 Cover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9240AB-351D-02F6-FD29-C50BCA685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43878"/>
                <a:ext cx="11196145" cy="3717925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Input: graph G = (V, E, w)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chemeClr val="accent3"/>
                    </a:solidFill>
                  </a:rPr>
                  <a:t>stretch </a:t>
                </a:r>
                <a:r>
                  <a:rPr lang="en-US" b="1" dirty="0">
                    <a:solidFill>
                      <a:srgbClr val="C00000"/>
                    </a:solidFill>
                  </a:rPr>
                  <a:t>tree cover </a:t>
                </a:r>
                <a:r>
                  <a:rPr lang="en-US" dirty="0"/>
                  <a:t>is a set of </a:t>
                </a:r>
                <a:r>
                  <a:rPr lang="en-US" b="1" dirty="0">
                    <a:solidFill>
                      <a:srgbClr val="C00000"/>
                    </a:solidFill>
                  </a:rPr>
                  <a:t>trees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𝓣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                     “non-contracting”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∃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               “stretch”</a:t>
                </a:r>
              </a:p>
              <a:p>
                <a:pPr marL="0" indent="0">
                  <a:buNone/>
                </a:pPr>
                <a:r>
                  <a:rPr lang="en-US" dirty="0"/>
                  <a:t>Want: minimize </a:t>
                </a:r>
                <a:r>
                  <a:rPr lang="en-US" dirty="0">
                    <a:solidFill>
                      <a:schemeClr val="accent1"/>
                    </a:solidFill>
                  </a:rPr>
                  <a:t>size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𝓣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3"/>
                    </a:solidFill>
                  </a:rPr>
                  <a:t>stretch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9240AB-351D-02F6-FD29-C50BCA685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43878"/>
                <a:ext cx="11196145" cy="3717925"/>
              </a:xfrm>
              <a:blipFill>
                <a:blip r:embed="rId3"/>
                <a:stretch>
                  <a:fillRect l="-1019" r="-6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596C1C-26A0-BF1F-5D59-2253E676EAB9}"/>
              </a:ext>
            </a:extLst>
          </p:cNvPr>
          <p:cNvSpPr/>
          <p:nvPr/>
        </p:nvSpPr>
        <p:spPr>
          <a:xfrm>
            <a:off x="8501743" y="3864426"/>
            <a:ext cx="1948543" cy="2133600"/>
          </a:xfrm>
          <a:custGeom>
            <a:avLst/>
            <a:gdLst>
              <a:gd name="connsiteX0" fmla="*/ 1023257 w 1948543"/>
              <a:gd name="connsiteY0" fmla="*/ 32658 h 2133600"/>
              <a:gd name="connsiteX1" fmla="*/ 1153886 w 1948543"/>
              <a:gd name="connsiteY1" fmla="*/ 108858 h 2133600"/>
              <a:gd name="connsiteX2" fmla="*/ 1415143 w 1948543"/>
              <a:gd name="connsiteY2" fmla="*/ 293915 h 2133600"/>
              <a:gd name="connsiteX3" fmla="*/ 1763486 w 1948543"/>
              <a:gd name="connsiteY3" fmla="*/ 598715 h 2133600"/>
              <a:gd name="connsiteX4" fmla="*/ 1839686 w 1948543"/>
              <a:gd name="connsiteY4" fmla="*/ 642258 h 2133600"/>
              <a:gd name="connsiteX5" fmla="*/ 1872343 w 1948543"/>
              <a:gd name="connsiteY5" fmla="*/ 674915 h 2133600"/>
              <a:gd name="connsiteX6" fmla="*/ 1948543 w 1948543"/>
              <a:gd name="connsiteY6" fmla="*/ 718458 h 2133600"/>
              <a:gd name="connsiteX7" fmla="*/ 1817914 w 1948543"/>
              <a:gd name="connsiteY7" fmla="*/ 1393372 h 2133600"/>
              <a:gd name="connsiteX8" fmla="*/ 1796143 w 1948543"/>
              <a:gd name="connsiteY8" fmla="*/ 1611086 h 2133600"/>
              <a:gd name="connsiteX9" fmla="*/ 1785257 w 1948543"/>
              <a:gd name="connsiteY9" fmla="*/ 1687286 h 2133600"/>
              <a:gd name="connsiteX10" fmla="*/ 1665514 w 1948543"/>
              <a:gd name="connsiteY10" fmla="*/ 1719943 h 2133600"/>
              <a:gd name="connsiteX11" fmla="*/ 1175657 w 1948543"/>
              <a:gd name="connsiteY11" fmla="*/ 1959429 h 2133600"/>
              <a:gd name="connsiteX12" fmla="*/ 1055914 w 1948543"/>
              <a:gd name="connsiteY12" fmla="*/ 2013858 h 2133600"/>
              <a:gd name="connsiteX13" fmla="*/ 870857 w 1948543"/>
              <a:gd name="connsiteY13" fmla="*/ 2068286 h 2133600"/>
              <a:gd name="connsiteX14" fmla="*/ 653143 w 1948543"/>
              <a:gd name="connsiteY14" fmla="*/ 2133600 h 2133600"/>
              <a:gd name="connsiteX15" fmla="*/ 130628 w 1948543"/>
              <a:gd name="connsiteY15" fmla="*/ 1524000 h 2133600"/>
              <a:gd name="connsiteX16" fmla="*/ 0 w 1948543"/>
              <a:gd name="connsiteY16" fmla="*/ 1295400 h 2133600"/>
              <a:gd name="connsiteX17" fmla="*/ 21771 w 1948543"/>
              <a:gd name="connsiteY17" fmla="*/ 304800 h 2133600"/>
              <a:gd name="connsiteX18" fmla="*/ 21771 w 1948543"/>
              <a:gd name="connsiteY18" fmla="*/ 304800 h 2133600"/>
              <a:gd name="connsiteX19" fmla="*/ 250371 w 1948543"/>
              <a:gd name="connsiteY19" fmla="*/ 272143 h 2133600"/>
              <a:gd name="connsiteX20" fmla="*/ 664028 w 1948543"/>
              <a:gd name="connsiteY20" fmla="*/ 152400 h 2133600"/>
              <a:gd name="connsiteX21" fmla="*/ 881743 w 1948543"/>
              <a:gd name="connsiteY21" fmla="*/ 76200 h 2133600"/>
              <a:gd name="connsiteX22" fmla="*/ 968828 w 1948543"/>
              <a:gd name="connsiteY22" fmla="*/ 54429 h 2133600"/>
              <a:gd name="connsiteX23" fmla="*/ 1099457 w 1948543"/>
              <a:gd name="connsiteY23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48543" h="2133600">
                <a:moveTo>
                  <a:pt x="1023257" y="32658"/>
                </a:moveTo>
                <a:cubicBezTo>
                  <a:pt x="1123386" y="52682"/>
                  <a:pt x="1040322" y="26839"/>
                  <a:pt x="1153886" y="108858"/>
                </a:cubicBezTo>
                <a:cubicBezTo>
                  <a:pt x="1355651" y="254578"/>
                  <a:pt x="1196109" y="108953"/>
                  <a:pt x="1415143" y="293915"/>
                </a:cubicBezTo>
                <a:cubicBezTo>
                  <a:pt x="1533025" y="393459"/>
                  <a:pt x="1654387" y="489616"/>
                  <a:pt x="1763486" y="598715"/>
                </a:cubicBezTo>
                <a:cubicBezTo>
                  <a:pt x="1806722" y="641951"/>
                  <a:pt x="1781208" y="627638"/>
                  <a:pt x="1839686" y="642258"/>
                </a:cubicBezTo>
                <a:cubicBezTo>
                  <a:pt x="1850572" y="653144"/>
                  <a:pt x="1860516" y="665060"/>
                  <a:pt x="1872343" y="674915"/>
                </a:cubicBezTo>
                <a:cubicBezTo>
                  <a:pt x="1895421" y="694146"/>
                  <a:pt x="1921928" y="705150"/>
                  <a:pt x="1948543" y="718458"/>
                </a:cubicBezTo>
                <a:cubicBezTo>
                  <a:pt x="1872562" y="1351630"/>
                  <a:pt x="1978103" y="563305"/>
                  <a:pt x="1817914" y="1393372"/>
                </a:cubicBezTo>
                <a:cubicBezTo>
                  <a:pt x="1804094" y="1464984"/>
                  <a:pt x="1804197" y="1538599"/>
                  <a:pt x="1796143" y="1611086"/>
                </a:cubicBezTo>
                <a:cubicBezTo>
                  <a:pt x="1793310" y="1636587"/>
                  <a:pt x="1804968" y="1670860"/>
                  <a:pt x="1785257" y="1687286"/>
                </a:cubicBezTo>
                <a:cubicBezTo>
                  <a:pt x="1753474" y="1713772"/>
                  <a:pt x="1703292" y="1703078"/>
                  <a:pt x="1665514" y="1719943"/>
                </a:cubicBezTo>
                <a:cubicBezTo>
                  <a:pt x="1499547" y="1794036"/>
                  <a:pt x="1339376" y="1880493"/>
                  <a:pt x="1175657" y="1959429"/>
                </a:cubicBezTo>
                <a:cubicBezTo>
                  <a:pt x="1136163" y="1978471"/>
                  <a:pt x="1097977" y="2001487"/>
                  <a:pt x="1055914" y="2013858"/>
                </a:cubicBezTo>
                <a:cubicBezTo>
                  <a:pt x="994228" y="2032001"/>
                  <a:pt x="931856" y="2047953"/>
                  <a:pt x="870857" y="2068286"/>
                </a:cubicBezTo>
                <a:cubicBezTo>
                  <a:pt x="660847" y="2138289"/>
                  <a:pt x="801991" y="2112337"/>
                  <a:pt x="653143" y="2133600"/>
                </a:cubicBezTo>
                <a:cubicBezTo>
                  <a:pt x="357816" y="1826915"/>
                  <a:pt x="375289" y="1868054"/>
                  <a:pt x="130628" y="1524000"/>
                </a:cubicBezTo>
                <a:cubicBezTo>
                  <a:pt x="32531" y="1386051"/>
                  <a:pt x="41170" y="1398328"/>
                  <a:pt x="0" y="1295400"/>
                </a:cubicBezTo>
                <a:lnTo>
                  <a:pt x="21771" y="304800"/>
                </a:lnTo>
                <a:lnTo>
                  <a:pt x="21771" y="304800"/>
                </a:lnTo>
                <a:cubicBezTo>
                  <a:pt x="97971" y="293914"/>
                  <a:pt x="174445" y="284797"/>
                  <a:pt x="250371" y="272143"/>
                </a:cubicBezTo>
                <a:cubicBezTo>
                  <a:pt x="385690" y="249590"/>
                  <a:pt x="547622" y="184147"/>
                  <a:pt x="664028" y="152400"/>
                </a:cubicBezTo>
                <a:cubicBezTo>
                  <a:pt x="848589" y="102065"/>
                  <a:pt x="719757" y="143693"/>
                  <a:pt x="881743" y="76200"/>
                </a:cubicBezTo>
                <a:cubicBezTo>
                  <a:pt x="946905" y="49049"/>
                  <a:pt x="879038" y="84359"/>
                  <a:pt x="968828" y="54429"/>
                </a:cubicBezTo>
                <a:cubicBezTo>
                  <a:pt x="1038671" y="31148"/>
                  <a:pt x="1052395" y="23532"/>
                  <a:pt x="109945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119D1F-B2FC-0919-274B-EC7F879A65C4}"/>
              </a:ext>
            </a:extLst>
          </p:cNvPr>
          <p:cNvSpPr/>
          <p:nvPr/>
        </p:nvSpPr>
        <p:spPr>
          <a:xfrm>
            <a:off x="8436428" y="4103912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FB4C66-7B6B-F451-A7F2-6608B2CD7871}"/>
              </a:ext>
            </a:extLst>
          </p:cNvPr>
          <p:cNvSpPr/>
          <p:nvPr/>
        </p:nvSpPr>
        <p:spPr>
          <a:xfrm>
            <a:off x="8414657" y="5061855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C526A6-B789-DE2F-FDF9-6E62270C10E8}"/>
              </a:ext>
            </a:extLst>
          </p:cNvPr>
          <p:cNvSpPr/>
          <p:nvPr/>
        </p:nvSpPr>
        <p:spPr>
          <a:xfrm>
            <a:off x="9143999" y="5910941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D985A-138A-7EC6-0D06-B7EB7EB85A66}"/>
              </a:ext>
            </a:extLst>
          </p:cNvPr>
          <p:cNvSpPr/>
          <p:nvPr/>
        </p:nvSpPr>
        <p:spPr>
          <a:xfrm>
            <a:off x="10232571" y="5486397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860291-C3F5-8D2E-9AB6-737C06DCD99E}"/>
              </a:ext>
            </a:extLst>
          </p:cNvPr>
          <p:cNvSpPr/>
          <p:nvPr/>
        </p:nvSpPr>
        <p:spPr>
          <a:xfrm>
            <a:off x="10384971" y="4550225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0494BA-2058-01CC-A241-AFA737BFE8F8}"/>
              </a:ext>
            </a:extLst>
          </p:cNvPr>
          <p:cNvSpPr/>
          <p:nvPr/>
        </p:nvSpPr>
        <p:spPr>
          <a:xfrm>
            <a:off x="9459685" y="3842652"/>
            <a:ext cx="163286" cy="1306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A5C30A2-A3FB-E438-F2CA-ADEE93E8D7BD}"/>
              </a:ext>
            </a:extLst>
          </p:cNvPr>
          <p:cNvSpPr/>
          <p:nvPr/>
        </p:nvSpPr>
        <p:spPr>
          <a:xfrm>
            <a:off x="8991600" y="3973284"/>
            <a:ext cx="97971" cy="315685"/>
          </a:xfrm>
          <a:custGeom>
            <a:avLst/>
            <a:gdLst>
              <a:gd name="connsiteX0" fmla="*/ 0 w 97971"/>
              <a:gd name="connsiteY0" fmla="*/ 0 h 315685"/>
              <a:gd name="connsiteX1" fmla="*/ 32657 w 97971"/>
              <a:gd name="connsiteY1" fmla="*/ 54428 h 315685"/>
              <a:gd name="connsiteX2" fmla="*/ 65314 w 97971"/>
              <a:gd name="connsiteY2" fmla="*/ 228600 h 315685"/>
              <a:gd name="connsiteX3" fmla="*/ 97971 w 97971"/>
              <a:gd name="connsiteY3" fmla="*/ 315685 h 31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71" h="315685">
                <a:moveTo>
                  <a:pt x="0" y="0"/>
                </a:moveTo>
                <a:cubicBezTo>
                  <a:pt x="10886" y="18143"/>
                  <a:pt x="25062" y="34680"/>
                  <a:pt x="32657" y="54428"/>
                </a:cubicBezTo>
                <a:cubicBezTo>
                  <a:pt x="66053" y="141257"/>
                  <a:pt x="46290" y="139822"/>
                  <a:pt x="65314" y="228600"/>
                </a:cubicBezTo>
                <a:cubicBezTo>
                  <a:pt x="74439" y="271185"/>
                  <a:pt x="82202" y="284145"/>
                  <a:pt x="97971" y="315685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534049D-300D-C6AA-1B0D-19FF5C330CA4}"/>
              </a:ext>
            </a:extLst>
          </p:cNvPr>
          <p:cNvSpPr/>
          <p:nvPr/>
        </p:nvSpPr>
        <p:spPr>
          <a:xfrm>
            <a:off x="9111343" y="3951512"/>
            <a:ext cx="54428" cy="315686"/>
          </a:xfrm>
          <a:custGeom>
            <a:avLst/>
            <a:gdLst>
              <a:gd name="connsiteX0" fmla="*/ 0 w 54428"/>
              <a:gd name="connsiteY0" fmla="*/ 0 h 315686"/>
              <a:gd name="connsiteX1" fmla="*/ 21771 w 54428"/>
              <a:gd name="connsiteY1" fmla="*/ 65314 h 315686"/>
              <a:gd name="connsiteX2" fmla="*/ 54428 w 54428"/>
              <a:gd name="connsiteY2" fmla="*/ 315686 h 31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28" h="315686">
                <a:moveTo>
                  <a:pt x="0" y="0"/>
                </a:moveTo>
                <a:cubicBezTo>
                  <a:pt x="7257" y="21771"/>
                  <a:pt x="19326" y="42496"/>
                  <a:pt x="21771" y="65314"/>
                </a:cubicBezTo>
                <a:cubicBezTo>
                  <a:pt x="49163" y="320974"/>
                  <a:pt x="-40456" y="268242"/>
                  <a:pt x="54428" y="31568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74E77C-D171-B84F-8CCB-70DD1B0255A9}"/>
              </a:ext>
            </a:extLst>
          </p:cNvPr>
          <p:cNvCxnSpPr>
            <a:cxnSpLocks/>
          </p:cNvCxnSpPr>
          <p:nvPr/>
        </p:nvCxnSpPr>
        <p:spPr>
          <a:xfrm>
            <a:off x="3113314" y="581140"/>
            <a:ext cx="1001486" cy="192427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6BC487-1A94-0F2C-8E34-917FFBA6F46C}"/>
              </a:ext>
            </a:extLst>
          </p:cNvPr>
          <p:cNvSpPr/>
          <p:nvPr/>
        </p:nvSpPr>
        <p:spPr>
          <a:xfrm>
            <a:off x="8577943" y="3831767"/>
            <a:ext cx="860019" cy="250372"/>
          </a:xfrm>
          <a:custGeom>
            <a:avLst/>
            <a:gdLst>
              <a:gd name="connsiteX0" fmla="*/ 0 w 860019"/>
              <a:gd name="connsiteY0" fmla="*/ 250372 h 250372"/>
              <a:gd name="connsiteX1" fmla="*/ 195943 w 860019"/>
              <a:gd name="connsiteY1" fmla="*/ 239486 h 250372"/>
              <a:gd name="connsiteX2" fmla="*/ 337457 w 860019"/>
              <a:gd name="connsiteY2" fmla="*/ 185057 h 250372"/>
              <a:gd name="connsiteX3" fmla="*/ 435428 w 860019"/>
              <a:gd name="connsiteY3" fmla="*/ 141514 h 250372"/>
              <a:gd name="connsiteX4" fmla="*/ 653143 w 860019"/>
              <a:gd name="connsiteY4" fmla="*/ 87086 h 250372"/>
              <a:gd name="connsiteX5" fmla="*/ 718457 w 860019"/>
              <a:gd name="connsiteY5" fmla="*/ 76200 h 250372"/>
              <a:gd name="connsiteX6" fmla="*/ 816428 w 860019"/>
              <a:gd name="connsiteY6" fmla="*/ 32657 h 250372"/>
              <a:gd name="connsiteX7" fmla="*/ 859971 w 860019"/>
              <a:gd name="connsiteY7" fmla="*/ 0 h 25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0019" h="250372">
                <a:moveTo>
                  <a:pt x="0" y="250372"/>
                </a:moveTo>
                <a:cubicBezTo>
                  <a:pt x="65314" y="246743"/>
                  <a:pt x="130994" y="247280"/>
                  <a:pt x="195943" y="239486"/>
                </a:cubicBezTo>
                <a:cubicBezTo>
                  <a:pt x="257214" y="232133"/>
                  <a:pt x="283838" y="210079"/>
                  <a:pt x="337457" y="185057"/>
                </a:cubicBezTo>
                <a:cubicBezTo>
                  <a:pt x="369841" y="169944"/>
                  <a:pt x="401525" y="152815"/>
                  <a:pt x="435428" y="141514"/>
                </a:cubicBezTo>
                <a:cubicBezTo>
                  <a:pt x="496807" y="121055"/>
                  <a:pt x="582822" y="99872"/>
                  <a:pt x="653143" y="87086"/>
                </a:cubicBezTo>
                <a:cubicBezTo>
                  <a:pt x="674859" y="83138"/>
                  <a:pt x="696686" y="79829"/>
                  <a:pt x="718457" y="76200"/>
                </a:cubicBezTo>
                <a:lnTo>
                  <a:pt x="816428" y="32657"/>
                </a:lnTo>
                <a:cubicBezTo>
                  <a:pt x="863217" y="11062"/>
                  <a:pt x="859971" y="26711"/>
                  <a:pt x="859971" y="0"/>
                </a:cubicBezTo>
              </a:path>
            </a:pathLst>
          </a:custGeom>
          <a:noFill/>
          <a:ln w="412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7FA41D-D7A6-0A62-473B-F08AEE54D582}"/>
              </a:ext>
            </a:extLst>
          </p:cNvPr>
          <p:cNvSpPr/>
          <p:nvPr/>
        </p:nvSpPr>
        <p:spPr>
          <a:xfrm>
            <a:off x="9666514" y="3853539"/>
            <a:ext cx="794716" cy="653142"/>
          </a:xfrm>
          <a:custGeom>
            <a:avLst/>
            <a:gdLst>
              <a:gd name="connsiteX0" fmla="*/ 0 w 794716"/>
              <a:gd name="connsiteY0" fmla="*/ 0 h 653142"/>
              <a:gd name="connsiteX1" fmla="*/ 272143 w 794716"/>
              <a:gd name="connsiteY1" fmla="*/ 206828 h 653142"/>
              <a:gd name="connsiteX2" fmla="*/ 326572 w 794716"/>
              <a:gd name="connsiteY2" fmla="*/ 250371 h 653142"/>
              <a:gd name="connsiteX3" fmla="*/ 413657 w 794716"/>
              <a:gd name="connsiteY3" fmla="*/ 315685 h 653142"/>
              <a:gd name="connsiteX4" fmla="*/ 522515 w 794716"/>
              <a:gd name="connsiteY4" fmla="*/ 413657 h 653142"/>
              <a:gd name="connsiteX5" fmla="*/ 566057 w 794716"/>
              <a:gd name="connsiteY5" fmla="*/ 457200 h 653142"/>
              <a:gd name="connsiteX6" fmla="*/ 609600 w 794716"/>
              <a:gd name="connsiteY6" fmla="*/ 489857 h 653142"/>
              <a:gd name="connsiteX7" fmla="*/ 664029 w 794716"/>
              <a:gd name="connsiteY7" fmla="*/ 533400 h 653142"/>
              <a:gd name="connsiteX8" fmla="*/ 718457 w 794716"/>
              <a:gd name="connsiteY8" fmla="*/ 587828 h 653142"/>
              <a:gd name="connsiteX9" fmla="*/ 751115 w 794716"/>
              <a:gd name="connsiteY9" fmla="*/ 631371 h 653142"/>
              <a:gd name="connsiteX10" fmla="*/ 794657 w 794716"/>
              <a:gd name="connsiteY10" fmla="*/ 653142 h 65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4716" h="653142">
                <a:moveTo>
                  <a:pt x="0" y="0"/>
                </a:moveTo>
                <a:cubicBezTo>
                  <a:pt x="147534" y="73766"/>
                  <a:pt x="40763" y="14011"/>
                  <a:pt x="272143" y="206828"/>
                </a:cubicBezTo>
                <a:cubicBezTo>
                  <a:pt x="289992" y="221702"/>
                  <a:pt x="308156" y="236205"/>
                  <a:pt x="326572" y="250371"/>
                </a:cubicBezTo>
                <a:cubicBezTo>
                  <a:pt x="355333" y="272495"/>
                  <a:pt x="387999" y="290027"/>
                  <a:pt x="413657" y="315685"/>
                </a:cubicBezTo>
                <a:cubicBezTo>
                  <a:pt x="550313" y="452341"/>
                  <a:pt x="388468" y="294503"/>
                  <a:pt x="522515" y="413657"/>
                </a:cubicBezTo>
                <a:cubicBezTo>
                  <a:pt x="537856" y="427294"/>
                  <a:pt x="550610" y="443683"/>
                  <a:pt x="566057" y="457200"/>
                </a:cubicBezTo>
                <a:cubicBezTo>
                  <a:pt x="579711" y="469147"/>
                  <a:pt x="595662" y="478242"/>
                  <a:pt x="609600" y="489857"/>
                </a:cubicBezTo>
                <a:cubicBezTo>
                  <a:pt x="671649" y="541563"/>
                  <a:pt x="583283" y="479568"/>
                  <a:pt x="664029" y="533400"/>
                </a:cubicBezTo>
                <a:cubicBezTo>
                  <a:pt x="722083" y="620482"/>
                  <a:pt x="645889" y="515261"/>
                  <a:pt x="718457" y="587828"/>
                </a:cubicBezTo>
                <a:cubicBezTo>
                  <a:pt x="731286" y="600657"/>
                  <a:pt x="736351" y="620826"/>
                  <a:pt x="751115" y="631371"/>
                </a:cubicBezTo>
                <a:cubicBezTo>
                  <a:pt x="798177" y="664987"/>
                  <a:pt x="794657" y="621997"/>
                  <a:pt x="794657" y="653142"/>
                </a:cubicBez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638D477-2A78-E3E5-5A63-414651FEFB5E}"/>
              </a:ext>
            </a:extLst>
          </p:cNvPr>
          <p:cNvSpPr/>
          <p:nvPr/>
        </p:nvSpPr>
        <p:spPr>
          <a:xfrm>
            <a:off x="10450286" y="4746167"/>
            <a:ext cx="108857" cy="707572"/>
          </a:xfrm>
          <a:custGeom>
            <a:avLst/>
            <a:gdLst>
              <a:gd name="connsiteX0" fmla="*/ 108857 w 108857"/>
              <a:gd name="connsiteY0" fmla="*/ 0 h 707572"/>
              <a:gd name="connsiteX1" fmla="*/ 87085 w 108857"/>
              <a:gd name="connsiteY1" fmla="*/ 272143 h 707572"/>
              <a:gd name="connsiteX2" fmla="*/ 76200 w 108857"/>
              <a:gd name="connsiteY2" fmla="*/ 370114 h 707572"/>
              <a:gd name="connsiteX3" fmla="*/ 54428 w 108857"/>
              <a:gd name="connsiteY3" fmla="*/ 413657 h 707572"/>
              <a:gd name="connsiteX4" fmla="*/ 0 w 108857"/>
              <a:gd name="connsiteY4" fmla="*/ 620486 h 707572"/>
              <a:gd name="connsiteX5" fmla="*/ 0 w 108857"/>
              <a:gd name="connsiteY5" fmla="*/ 707572 h 70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57" h="707572">
                <a:moveTo>
                  <a:pt x="108857" y="0"/>
                </a:moveTo>
                <a:cubicBezTo>
                  <a:pt x="101600" y="90714"/>
                  <a:pt x="95084" y="181491"/>
                  <a:pt x="87085" y="272143"/>
                </a:cubicBezTo>
                <a:cubicBezTo>
                  <a:pt x="84197" y="304874"/>
                  <a:pt x="83588" y="338098"/>
                  <a:pt x="76200" y="370114"/>
                </a:cubicBezTo>
                <a:cubicBezTo>
                  <a:pt x="72551" y="385926"/>
                  <a:pt x="59974" y="398406"/>
                  <a:pt x="54428" y="413657"/>
                </a:cubicBezTo>
                <a:cubicBezTo>
                  <a:pt x="43318" y="444209"/>
                  <a:pt x="0" y="615114"/>
                  <a:pt x="0" y="620486"/>
                </a:cubicBezTo>
                <a:lnTo>
                  <a:pt x="0" y="707572"/>
                </a:ln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350FAA-9203-19E4-5F92-C77A9F2A6D8B}"/>
              </a:ext>
            </a:extLst>
          </p:cNvPr>
          <p:cNvSpPr/>
          <p:nvPr/>
        </p:nvSpPr>
        <p:spPr>
          <a:xfrm>
            <a:off x="8349343" y="4256310"/>
            <a:ext cx="76200" cy="794657"/>
          </a:xfrm>
          <a:custGeom>
            <a:avLst/>
            <a:gdLst>
              <a:gd name="connsiteX0" fmla="*/ 76200 w 76200"/>
              <a:gd name="connsiteY0" fmla="*/ 0 h 794657"/>
              <a:gd name="connsiteX1" fmla="*/ 65314 w 76200"/>
              <a:gd name="connsiteY1" fmla="*/ 381000 h 794657"/>
              <a:gd name="connsiteX2" fmla="*/ 43543 w 76200"/>
              <a:gd name="connsiteY2" fmla="*/ 468086 h 794657"/>
              <a:gd name="connsiteX3" fmla="*/ 10886 w 76200"/>
              <a:gd name="connsiteY3" fmla="*/ 631371 h 794657"/>
              <a:gd name="connsiteX4" fmla="*/ 0 w 76200"/>
              <a:gd name="connsiteY4" fmla="*/ 685800 h 794657"/>
              <a:gd name="connsiteX5" fmla="*/ 0 w 76200"/>
              <a:gd name="connsiteY5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0" h="794657">
                <a:moveTo>
                  <a:pt x="76200" y="0"/>
                </a:moveTo>
                <a:cubicBezTo>
                  <a:pt x="72571" y="127000"/>
                  <a:pt x="74157" y="254256"/>
                  <a:pt x="65314" y="381000"/>
                </a:cubicBezTo>
                <a:cubicBezTo>
                  <a:pt x="63231" y="410849"/>
                  <a:pt x="50034" y="438877"/>
                  <a:pt x="43543" y="468086"/>
                </a:cubicBezTo>
                <a:cubicBezTo>
                  <a:pt x="43518" y="468198"/>
                  <a:pt x="16340" y="604100"/>
                  <a:pt x="10886" y="631371"/>
                </a:cubicBezTo>
                <a:cubicBezTo>
                  <a:pt x="7257" y="649514"/>
                  <a:pt x="0" y="667298"/>
                  <a:pt x="0" y="685800"/>
                </a:cubicBezTo>
                <a:lnTo>
                  <a:pt x="0" y="794657"/>
                </a:ln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B3FABB1-9E5D-F591-C4F6-2E96FEB52C0D}"/>
              </a:ext>
            </a:extLst>
          </p:cNvPr>
          <p:cNvSpPr/>
          <p:nvPr/>
        </p:nvSpPr>
        <p:spPr>
          <a:xfrm>
            <a:off x="8447315" y="5323109"/>
            <a:ext cx="620527" cy="805543"/>
          </a:xfrm>
          <a:custGeom>
            <a:avLst/>
            <a:gdLst>
              <a:gd name="connsiteX0" fmla="*/ 0 w 620527"/>
              <a:gd name="connsiteY0" fmla="*/ 0 h 805543"/>
              <a:gd name="connsiteX1" fmla="*/ 54428 w 620527"/>
              <a:gd name="connsiteY1" fmla="*/ 43543 h 805543"/>
              <a:gd name="connsiteX2" fmla="*/ 87086 w 620527"/>
              <a:gd name="connsiteY2" fmla="*/ 108857 h 805543"/>
              <a:gd name="connsiteX3" fmla="*/ 174171 w 620527"/>
              <a:gd name="connsiteY3" fmla="*/ 250371 h 805543"/>
              <a:gd name="connsiteX4" fmla="*/ 195943 w 620527"/>
              <a:gd name="connsiteY4" fmla="*/ 304800 h 805543"/>
              <a:gd name="connsiteX5" fmla="*/ 283028 w 620527"/>
              <a:gd name="connsiteY5" fmla="*/ 413657 h 805543"/>
              <a:gd name="connsiteX6" fmla="*/ 315686 w 620527"/>
              <a:gd name="connsiteY6" fmla="*/ 457200 h 805543"/>
              <a:gd name="connsiteX7" fmla="*/ 370114 w 620527"/>
              <a:gd name="connsiteY7" fmla="*/ 500743 h 805543"/>
              <a:gd name="connsiteX8" fmla="*/ 435428 w 620527"/>
              <a:gd name="connsiteY8" fmla="*/ 598714 h 805543"/>
              <a:gd name="connsiteX9" fmla="*/ 478971 w 620527"/>
              <a:gd name="connsiteY9" fmla="*/ 631371 h 805543"/>
              <a:gd name="connsiteX10" fmla="*/ 500743 w 620527"/>
              <a:gd name="connsiteY10" fmla="*/ 664028 h 805543"/>
              <a:gd name="connsiteX11" fmla="*/ 533400 w 620527"/>
              <a:gd name="connsiteY11" fmla="*/ 707571 h 805543"/>
              <a:gd name="connsiteX12" fmla="*/ 587828 w 620527"/>
              <a:gd name="connsiteY12" fmla="*/ 762000 h 805543"/>
              <a:gd name="connsiteX13" fmla="*/ 620486 w 620527"/>
              <a:gd name="connsiteY13" fmla="*/ 805543 h 80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0527" h="805543">
                <a:moveTo>
                  <a:pt x="0" y="0"/>
                </a:moveTo>
                <a:cubicBezTo>
                  <a:pt x="18143" y="14514"/>
                  <a:pt x="39914" y="25400"/>
                  <a:pt x="54428" y="43543"/>
                </a:cubicBezTo>
                <a:cubicBezTo>
                  <a:pt x="69634" y="62550"/>
                  <a:pt x="74821" y="87832"/>
                  <a:pt x="87086" y="108857"/>
                </a:cubicBezTo>
                <a:cubicBezTo>
                  <a:pt x="147440" y="212321"/>
                  <a:pt x="116992" y="136014"/>
                  <a:pt x="174171" y="250371"/>
                </a:cubicBezTo>
                <a:cubicBezTo>
                  <a:pt x="182910" y="267849"/>
                  <a:pt x="185104" y="288541"/>
                  <a:pt x="195943" y="304800"/>
                </a:cubicBezTo>
                <a:cubicBezTo>
                  <a:pt x="221719" y="343464"/>
                  <a:pt x="254319" y="377118"/>
                  <a:pt x="283028" y="413657"/>
                </a:cubicBezTo>
                <a:cubicBezTo>
                  <a:pt x="294237" y="427923"/>
                  <a:pt x="301519" y="445866"/>
                  <a:pt x="315686" y="457200"/>
                </a:cubicBezTo>
                <a:lnTo>
                  <a:pt x="370114" y="500743"/>
                </a:lnTo>
                <a:cubicBezTo>
                  <a:pt x="385660" y="526653"/>
                  <a:pt x="412753" y="576039"/>
                  <a:pt x="435428" y="598714"/>
                </a:cubicBezTo>
                <a:cubicBezTo>
                  <a:pt x="448257" y="611543"/>
                  <a:pt x="466142" y="618542"/>
                  <a:pt x="478971" y="631371"/>
                </a:cubicBezTo>
                <a:cubicBezTo>
                  <a:pt x="488222" y="640622"/>
                  <a:pt x="493139" y="653382"/>
                  <a:pt x="500743" y="664028"/>
                </a:cubicBezTo>
                <a:cubicBezTo>
                  <a:pt x="511288" y="678791"/>
                  <a:pt x="521347" y="694011"/>
                  <a:pt x="533400" y="707571"/>
                </a:cubicBezTo>
                <a:cubicBezTo>
                  <a:pt x="550446" y="726748"/>
                  <a:pt x="569685" y="743857"/>
                  <a:pt x="587828" y="762000"/>
                </a:cubicBezTo>
                <a:cubicBezTo>
                  <a:pt x="623052" y="797224"/>
                  <a:pt x="620486" y="779262"/>
                  <a:pt x="620486" y="805543"/>
                </a:cubicBez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3E15B-F98E-CE87-52B8-B427A6D02641}"/>
              </a:ext>
            </a:extLst>
          </p:cNvPr>
          <p:cNvSpPr txBox="1"/>
          <p:nvPr/>
        </p:nvSpPr>
        <p:spPr>
          <a:xfrm>
            <a:off x="6041571" y="13365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spanning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(subgraph of G)</a:t>
            </a:r>
            <a:endParaRPr lang="en-IL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311BE-5139-E3CE-393B-7F8820D2748C}"/>
              </a:ext>
            </a:extLst>
          </p:cNvPr>
          <p:cNvSpPr txBox="1"/>
          <p:nvPr/>
        </p:nvSpPr>
        <p:spPr>
          <a:xfrm>
            <a:off x="1330783" y="5120505"/>
            <a:ext cx="6460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Example: Unweighted cycle</a:t>
            </a:r>
          </a:p>
          <a:p>
            <a:pPr marL="0" indent="0">
              <a:buNone/>
            </a:pPr>
            <a:r>
              <a:rPr lang="en-US" sz="2400" dirty="0"/>
              <a:t>	1-stretch tree cover with 2 trees!</a:t>
            </a:r>
          </a:p>
        </p:txBody>
      </p:sp>
    </p:spTree>
    <p:extLst>
      <p:ext uri="{BB962C8B-B14F-4D97-AF65-F5344CB8AC3E}">
        <p14:creationId xmlns:p14="http://schemas.microsoft.com/office/powerpoint/2010/main" val="202893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434D0-DFE8-A9CC-30DC-1EE0C7EB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16E506-E1F9-D84D-EC34-607621009C26}"/>
              </a:ext>
            </a:extLst>
          </p:cNvPr>
          <p:cNvSpPr/>
          <p:nvPr/>
        </p:nvSpPr>
        <p:spPr>
          <a:xfrm>
            <a:off x="239102" y="1948539"/>
            <a:ext cx="8981098" cy="2601685"/>
          </a:xfrm>
          <a:custGeom>
            <a:avLst/>
            <a:gdLst>
              <a:gd name="connsiteX0" fmla="*/ 871241 w 8981098"/>
              <a:gd name="connsiteY0" fmla="*/ 195942 h 2601685"/>
              <a:gd name="connsiteX1" fmla="*/ 740612 w 8981098"/>
              <a:gd name="connsiteY1" fmla="*/ 250371 h 2601685"/>
              <a:gd name="connsiteX2" fmla="*/ 686184 w 8981098"/>
              <a:gd name="connsiteY2" fmla="*/ 293914 h 2601685"/>
              <a:gd name="connsiteX3" fmla="*/ 533784 w 8981098"/>
              <a:gd name="connsiteY3" fmla="*/ 413657 h 2601685"/>
              <a:gd name="connsiteX4" fmla="*/ 446698 w 8981098"/>
              <a:gd name="connsiteY4" fmla="*/ 511628 h 2601685"/>
              <a:gd name="connsiteX5" fmla="*/ 239869 w 8981098"/>
              <a:gd name="connsiteY5" fmla="*/ 751114 h 2601685"/>
              <a:gd name="connsiteX6" fmla="*/ 22155 w 8981098"/>
              <a:gd name="connsiteY6" fmla="*/ 1153885 h 2601685"/>
              <a:gd name="connsiteX7" fmla="*/ 384 w 8981098"/>
              <a:gd name="connsiteY7" fmla="*/ 1338942 h 2601685"/>
              <a:gd name="connsiteX8" fmla="*/ 11269 w 8981098"/>
              <a:gd name="connsiteY8" fmla="*/ 1621971 h 2601685"/>
              <a:gd name="connsiteX9" fmla="*/ 43927 w 8981098"/>
              <a:gd name="connsiteY9" fmla="*/ 1817914 h 2601685"/>
              <a:gd name="connsiteX10" fmla="*/ 152784 w 8981098"/>
              <a:gd name="connsiteY10" fmla="*/ 2144485 h 2601685"/>
              <a:gd name="connsiteX11" fmla="*/ 337841 w 8981098"/>
              <a:gd name="connsiteY11" fmla="*/ 2383971 h 2601685"/>
              <a:gd name="connsiteX12" fmla="*/ 642641 w 8981098"/>
              <a:gd name="connsiteY12" fmla="*/ 2525485 h 2601685"/>
              <a:gd name="connsiteX13" fmla="*/ 871241 w 8981098"/>
              <a:gd name="connsiteY13" fmla="*/ 2547257 h 2601685"/>
              <a:gd name="connsiteX14" fmla="*/ 1121612 w 8981098"/>
              <a:gd name="connsiteY14" fmla="*/ 2503714 h 2601685"/>
              <a:gd name="connsiteX15" fmla="*/ 1208698 w 8981098"/>
              <a:gd name="connsiteY15" fmla="*/ 2471057 h 2601685"/>
              <a:gd name="connsiteX16" fmla="*/ 1295784 w 8981098"/>
              <a:gd name="connsiteY16" fmla="*/ 2460171 h 2601685"/>
              <a:gd name="connsiteX17" fmla="*/ 1426412 w 8981098"/>
              <a:gd name="connsiteY17" fmla="*/ 2438400 h 2601685"/>
              <a:gd name="connsiteX18" fmla="*/ 1502612 w 8981098"/>
              <a:gd name="connsiteY18" fmla="*/ 2427514 h 2601685"/>
              <a:gd name="connsiteX19" fmla="*/ 1633241 w 8981098"/>
              <a:gd name="connsiteY19" fmla="*/ 2405742 h 2601685"/>
              <a:gd name="connsiteX20" fmla="*/ 1948927 w 8981098"/>
              <a:gd name="connsiteY20" fmla="*/ 2383971 h 2601685"/>
              <a:gd name="connsiteX21" fmla="*/ 2678269 w 8981098"/>
              <a:gd name="connsiteY21" fmla="*/ 2405742 h 2601685"/>
              <a:gd name="connsiteX22" fmla="*/ 3059269 w 8981098"/>
              <a:gd name="connsiteY22" fmla="*/ 2460171 h 2601685"/>
              <a:gd name="connsiteX23" fmla="*/ 3211669 w 8981098"/>
              <a:gd name="connsiteY23" fmla="*/ 2481942 h 2601685"/>
              <a:gd name="connsiteX24" fmla="*/ 3309641 w 8981098"/>
              <a:gd name="connsiteY24" fmla="*/ 2492828 h 2601685"/>
              <a:gd name="connsiteX25" fmla="*/ 3505584 w 8981098"/>
              <a:gd name="connsiteY25" fmla="*/ 2525485 h 2601685"/>
              <a:gd name="connsiteX26" fmla="*/ 3832155 w 8981098"/>
              <a:gd name="connsiteY26" fmla="*/ 2558142 h 2601685"/>
              <a:gd name="connsiteX27" fmla="*/ 3962784 w 8981098"/>
              <a:gd name="connsiteY27" fmla="*/ 2579914 h 2601685"/>
              <a:gd name="connsiteX28" fmla="*/ 4136955 w 8981098"/>
              <a:gd name="connsiteY28" fmla="*/ 2590800 h 2601685"/>
              <a:gd name="connsiteX29" fmla="*/ 5149327 w 8981098"/>
              <a:gd name="connsiteY29" fmla="*/ 2601685 h 2601685"/>
              <a:gd name="connsiteX30" fmla="*/ 6303212 w 8981098"/>
              <a:gd name="connsiteY30" fmla="*/ 2590800 h 2601685"/>
              <a:gd name="connsiteX31" fmla="*/ 6608012 w 8981098"/>
              <a:gd name="connsiteY31" fmla="*/ 2536371 h 2601685"/>
              <a:gd name="connsiteX32" fmla="*/ 6847498 w 8981098"/>
              <a:gd name="connsiteY32" fmla="*/ 2438400 h 2601685"/>
              <a:gd name="connsiteX33" fmla="*/ 7130527 w 8981098"/>
              <a:gd name="connsiteY33" fmla="*/ 2242457 h 2601685"/>
              <a:gd name="connsiteX34" fmla="*/ 7663927 w 8981098"/>
              <a:gd name="connsiteY34" fmla="*/ 1839685 h 2601685"/>
              <a:gd name="connsiteX35" fmla="*/ 8034041 w 8981098"/>
              <a:gd name="connsiteY35" fmla="*/ 1632857 h 2601685"/>
              <a:gd name="connsiteX36" fmla="*/ 8349727 w 8981098"/>
              <a:gd name="connsiteY36" fmla="*/ 1415142 h 2601685"/>
              <a:gd name="connsiteX37" fmla="*/ 8480355 w 8981098"/>
              <a:gd name="connsiteY37" fmla="*/ 1306285 h 2601685"/>
              <a:gd name="connsiteX38" fmla="*/ 8654527 w 8981098"/>
              <a:gd name="connsiteY38" fmla="*/ 1045028 h 2601685"/>
              <a:gd name="connsiteX39" fmla="*/ 8806927 w 8981098"/>
              <a:gd name="connsiteY39" fmla="*/ 642257 h 2601685"/>
              <a:gd name="connsiteX40" fmla="*/ 8894012 w 8981098"/>
              <a:gd name="connsiteY40" fmla="*/ 468085 h 2601685"/>
              <a:gd name="connsiteX41" fmla="*/ 8948441 w 8981098"/>
              <a:gd name="connsiteY41" fmla="*/ 370114 h 2601685"/>
              <a:gd name="connsiteX42" fmla="*/ 8981098 w 8981098"/>
              <a:gd name="connsiteY42" fmla="*/ 261257 h 2601685"/>
              <a:gd name="connsiteX43" fmla="*/ 8970212 w 8981098"/>
              <a:gd name="connsiteY43" fmla="*/ 43542 h 2601685"/>
              <a:gd name="connsiteX44" fmla="*/ 8926669 w 8981098"/>
              <a:gd name="connsiteY44" fmla="*/ 0 h 2601685"/>
              <a:gd name="connsiteX45" fmla="*/ 7370012 w 8981098"/>
              <a:gd name="connsiteY45" fmla="*/ 21771 h 2601685"/>
              <a:gd name="connsiteX46" fmla="*/ 7054327 w 8981098"/>
              <a:gd name="connsiteY46" fmla="*/ 76200 h 2601685"/>
              <a:gd name="connsiteX47" fmla="*/ 6836612 w 8981098"/>
              <a:gd name="connsiteY47" fmla="*/ 119742 h 2601685"/>
              <a:gd name="connsiteX48" fmla="*/ 6586241 w 8981098"/>
              <a:gd name="connsiteY48" fmla="*/ 130628 h 2601685"/>
              <a:gd name="connsiteX49" fmla="*/ 6107269 w 8981098"/>
              <a:gd name="connsiteY49" fmla="*/ 163285 h 2601685"/>
              <a:gd name="connsiteX50" fmla="*/ 4942498 w 8981098"/>
              <a:gd name="connsiteY50" fmla="*/ 185057 h 2601685"/>
              <a:gd name="connsiteX51" fmla="*/ 3549127 w 8981098"/>
              <a:gd name="connsiteY51" fmla="*/ 152400 h 2601685"/>
              <a:gd name="connsiteX52" fmla="*/ 3026612 w 8981098"/>
              <a:gd name="connsiteY52" fmla="*/ 141514 h 2601685"/>
              <a:gd name="connsiteX53" fmla="*/ 914784 w 8981098"/>
              <a:gd name="connsiteY53" fmla="*/ 152400 h 2601685"/>
              <a:gd name="connsiteX54" fmla="*/ 871241 w 8981098"/>
              <a:gd name="connsiteY54" fmla="*/ 174171 h 2601685"/>
              <a:gd name="connsiteX55" fmla="*/ 805927 w 8981098"/>
              <a:gd name="connsiteY55" fmla="*/ 195942 h 260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981098" h="2601685">
                <a:moveTo>
                  <a:pt x="871241" y="195942"/>
                </a:moveTo>
                <a:cubicBezTo>
                  <a:pt x="827698" y="214085"/>
                  <a:pt x="782302" y="228300"/>
                  <a:pt x="740612" y="250371"/>
                </a:cubicBezTo>
                <a:cubicBezTo>
                  <a:pt x="720078" y="261242"/>
                  <a:pt x="704771" y="279974"/>
                  <a:pt x="686184" y="293914"/>
                </a:cubicBezTo>
                <a:cubicBezTo>
                  <a:pt x="621243" y="342620"/>
                  <a:pt x="592440" y="355001"/>
                  <a:pt x="533784" y="413657"/>
                </a:cubicBezTo>
                <a:cubicBezTo>
                  <a:pt x="502888" y="444553"/>
                  <a:pt x="476699" y="479862"/>
                  <a:pt x="446698" y="511628"/>
                </a:cubicBezTo>
                <a:cubicBezTo>
                  <a:pt x="339786" y="624829"/>
                  <a:pt x="334181" y="607597"/>
                  <a:pt x="239869" y="751114"/>
                </a:cubicBezTo>
                <a:cubicBezTo>
                  <a:pt x="115055" y="941048"/>
                  <a:pt x="106956" y="972169"/>
                  <a:pt x="22155" y="1153885"/>
                </a:cubicBezTo>
                <a:cubicBezTo>
                  <a:pt x="14898" y="1215571"/>
                  <a:pt x="1828" y="1276848"/>
                  <a:pt x="384" y="1338942"/>
                </a:cubicBezTo>
                <a:cubicBezTo>
                  <a:pt x="-1811" y="1433329"/>
                  <a:pt x="5883" y="1527712"/>
                  <a:pt x="11269" y="1621971"/>
                </a:cubicBezTo>
                <a:cubicBezTo>
                  <a:pt x="15288" y="1692298"/>
                  <a:pt x="25780" y="1749864"/>
                  <a:pt x="43927" y="1817914"/>
                </a:cubicBezTo>
                <a:cubicBezTo>
                  <a:pt x="70675" y="1918218"/>
                  <a:pt x="98873" y="2047445"/>
                  <a:pt x="152784" y="2144485"/>
                </a:cubicBezTo>
                <a:cubicBezTo>
                  <a:pt x="182794" y="2198502"/>
                  <a:pt x="302290" y="2362640"/>
                  <a:pt x="337841" y="2383971"/>
                </a:cubicBezTo>
                <a:cubicBezTo>
                  <a:pt x="433771" y="2441529"/>
                  <a:pt x="531521" y="2503261"/>
                  <a:pt x="642641" y="2525485"/>
                </a:cubicBezTo>
                <a:cubicBezTo>
                  <a:pt x="694999" y="2535957"/>
                  <a:pt x="832641" y="2544288"/>
                  <a:pt x="871241" y="2547257"/>
                </a:cubicBezTo>
                <a:cubicBezTo>
                  <a:pt x="954698" y="2532743"/>
                  <a:pt x="1038983" y="2522372"/>
                  <a:pt x="1121612" y="2503714"/>
                </a:cubicBezTo>
                <a:cubicBezTo>
                  <a:pt x="1151853" y="2496885"/>
                  <a:pt x="1178621" y="2478576"/>
                  <a:pt x="1208698" y="2471057"/>
                </a:cubicBezTo>
                <a:cubicBezTo>
                  <a:pt x="1237079" y="2463962"/>
                  <a:pt x="1266853" y="2464511"/>
                  <a:pt x="1295784" y="2460171"/>
                </a:cubicBezTo>
                <a:cubicBezTo>
                  <a:pt x="1339439" y="2453623"/>
                  <a:pt x="1382809" y="2445285"/>
                  <a:pt x="1426412" y="2438400"/>
                </a:cubicBezTo>
                <a:cubicBezTo>
                  <a:pt x="1451756" y="2434398"/>
                  <a:pt x="1477268" y="2431516"/>
                  <a:pt x="1502612" y="2427514"/>
                </a:cubicBezTo>
                <a:cubicBezTo>
                  <a:pt x="1546215" y="2420629"/>
                  <a:pt x="1589412" y="2411001"/>
                  <a:pt x="1633241" y="2405742"/>
                </a:cubicBezTo>
                <a:cubicBezTo>
                  <a:pt x="1683266" y="2399739"/>
                  <a:pt x="1911339" y="2386320"/>
                  <a:pt x="1948927" y="2383971"/>
                </a:cubicBezTo>
                <a:lnTo>
                  <a:pt x="2678269" y="2405742"/>
                </a:lnTo>
                <a:cubicBezTo>
                  <a:pt x="2790531" y="2411088"/>
                  <a:pt x="2949772" y="2443062"/>
                  <a:pt x="3059269" y="2460171"/>
                </a:cubicBezTo>
                <a:cubicBezTo>
                  <a:pt x="3109970" y="2468093"/>
                  <a:pt x="3160784" y="2475305"/>
                  <a:pt x="3211669" y="2481942"/>
                </a:cubicBezTo>
                <a:cubicBezTo>
                  <a:pt x="3244251" y="2486192"/>
                  <a:pt x="3277137" y="2488013"/>
                  <a:pt x="3309641" y="2492828"/>
                </a:cubicBezTo>
                <a:cubicBezTo>
                  <a:pt x="3375141" y="2502532"/>
                  <a:pt x="3439998" y="2516376"/>
                  <a:pt x="3505584" y="2525485"/>
                </a:cubicBezTo>
                <a:cubicBezTo>
                  <a:pt x="3625290" y="2542111"/>
                  <a:pt x="3715600" y="2548430"/>
                  <a:pt x="3832155" y="2558142"/>
                </a:cubicBezTo>
                <a:cubicBezTo>
                  <a:pt x="3875698" y="2565399"/>
                  <a:pt x="3918892" y="2575211"/>
                  <a:pt x="3962784" y="2579914"/>
                </a:cubicBezTo>
                <a:cubicBezTo>
                  <a:pt x="4020623" y="2586111"/>
                  <a:pt x="4078795" y="2589733"/>
                  <a:pt x="4136955" y="2590800"/>
                </a:cubicBezTo>
                <a:lnTo>
                  <a:pt x="5149327" y="2601685"/>
                </a:lnTo>
                <a:lnTo>
                  <a:pt x="6303212" y="2590800"/>
                </a:lnTo>
                <a:cubicBezTo>
                  <a:pt x="6378453" y="2588950"/>
                  <a:pt x="6530676" y="2563666"/>
                  <a:pt x="6608012" y="2536371"/>
                </a:cubicBezTo>
                <a:cubicBezTo>
                  <a:pt x="6689345" y="2507665"/>
                  <a:pt x="6776584" y="2487494"/>
                  <a:pt x="6847498" y="2438400"/>
                </a:cubicBezTo>
                <a:cubicBezTo>
                  <a:pt x="6941841" y="2373086"/>
                  <a:pt x="7041208" y="2314489"/>
                  <a:pt x="7130527" y="2242457"/>
                </a:cubicBezTo>
                <a:cubicBezTo>
                  <a:pt x="7333922" y="2078429"/>
                  <a:pt x="7453765" y="1964974"/>
                  <a:pt x="7663927" y="1839685"/>
                </a:cubicBezTo>
                <a:cubicBezTo>
                  <a:pt x="7785320" y="1767316"/>
                  <a:pt x="7915386" y="1709634"/>
                  <a:pt x="8034041" y="1632857"/>
                </a:cubicBezTo>
                <a:cubicBezTo>
                  <a:pt x="8191125" y="1531214"/>
                  <a:pt x="8214895" y="1521885"/>
                  <a:pt x="8349727" y="1415142"/>
                </a:cubicBezTo>
                <a:cubicBezTo>
                  <a:pt x="8394167" y="1379961"/>
                  <a:pt x="8444323" y="1350038"/>
                  <a:pt x="8480355" y="1306285"/>
                </a:cubicBezTo>
                <a:cubicBezTo>
                  <a:pt x="8546891" y="1225492"/>
                  <a:pt x="8654527" y="1045028"/>
                  <a:pt x="8654527" y="1045028"/>
                </a:cubicBezTo>
                <a:cubicBezTo>
                  <a:pt x="8702166" y="870349"/>
                  <a:pt x="8700704" y="854705"/>
                  <a:pt x="8806927" y="642257"/>
                </a:cubicBezTo>
                <a:cubicBezTo>
                  <a:pt x="8835955" y="584200"/>
                  <a:pt x="8864066" y="525674"/>
                  <a:pt x="8894012" y="468085"/>
                </a:cubicBezTo>
                <a:cubicBezTo>
                  <a:pt x="8911247" y="434940"/>
                  <a:pt x="8933944" y="404545"/>
                  <a:pt x="8948441" y="370114"/>
                </a:cubicBezTo>
                <a:cubicBezTo>
                  <a:pt x="8963142" y="335199"/>
                  <a:pt x="8970212" y="297543"/>
                  <a:pt x="8981098" y="261257"/>
                </a:cubicBezTo>
                <a:cubicBezTo>
                  <a:pt x="8977469" y="188685"/>
                  <a:pt x="8985032" y="114677"/>
                  <a:pt x="8970212" y="43542"/>
                </a:cubicBezTo>
                <a:cubicBezTo>
                  <a:pt x="8966026" y="23447"/>
                  <a:pt x="8947193" y="279"/>
                  <a:pt x="8926669" y="0"/>
                </a:cubicBezTo>
                <a:lnTo>
                  <a:pt x="7370012" y="21771"/>
                </a:lnTo>
                <a:lnTo>
                  <a:pt x="7054327" y="76200"/>
                </a:lnTo>
                <a:cubicBezTo>
                  <a:pt x="6981536" y="89570"/>
                  <a:pt x="6910126" y="111194"/>
                  <a:pt x="6836612" y="119742"/>
                </a:cubicBezTo>
                <a:cubicBezTo>
                  <a:pt x="6753635" y="129390"/>
                  <a:pt x="6669628" y="125650"/>
                  <a:pt x="6586241" y="130628"/>
                </a:cubicBezTo>
                <a:lnTo>
                  <a:pt x="6107269" y="163285"/>
                </a:lnTo>
                <a:cubicBezTo>
                  <a:pt x="5807101" y="179510"/>
                  <a:pt x="5105418" y="182941"/>
                  <a:pt x="4942498" y="185057"/>
                </a:cubicBezTo>
                <a:lnTo>
                  <a:pt x="3549127" y="152400"/>
                </a:lnTo>
                <a:cubicBezTo>
                  <a:pt x="3374963" y="148442"/>
                  <a:pt x="3200821" y="141514"/>
                  <a:pt x="3026612" y="141514"/>
                </a:cubicBezTo>
                <a:lnTo>
                  <a:pt x="914784" y="152400"/>
                </a:lnTo>
                <a:cubicBezTo>
                  <a:pt x="900270" y="159657"/>
                  <a:pt x="886435" y="168473"/>
                  <a:pt x="871241" y="174171"/>
                </a:cubicBezTo>
                <a:cubicBezTo>
                  <a:pt x="768408" y="212733"/>
                  <a:pt x="868965" y="164425"/>
                  <a:pt x="805927" y="195942"/>
                </a:cubicBezTo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29400-6A41-EA30-9D7D-6473B380A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55"/>
            <a:ext cx="10515600" cy="1325563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sym typeface="Wingdings" panose="05000000000000000000" pitchFamily="2" charset="2"/>
              </a:rPr>
              <a:t> Tree  </a:t>
            </a:r>
            <a:r>
              <a:rPr lang="en-US" dirty="0" err="1">
                <a:solidFill>
                  <a:srgbClr val="C00000"/>
                </a:solidFill>
                <a:sym typeface="Wingdings" panose="05000000000000000000" pitchFamily="2" charset="2"/>
              </a:rPr>
              <a:t>Tree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 Cover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BA3714-3959-7CE0-A17E-6AB299737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3878"/>
                <a:ext cx="10515600" cy="3717925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Input: graph G = (V, E, w)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chemeClr val="accent3"/>
                    </a:solidFill>
                  </a:rPr>
                  <a:t>stretch </a:t>
                </a:r>
                <a:r>
                  <a:rPr lang="en-US" b="1" dirty="0">
                    <a:solidFill>
                      <a:srgbClr val="C00000"/>
                    </a:solidFill>
                  </a:rPr>
                  <a:t>tree cover </a:t>
                </a:r>
                <a:r>
                  <a:rPr lang="en-US" dirty="0"/>
                  <a:t>is a set of </a:t>
                </a:r>
                <a:r>
                  <a:rPr lang="en-US" b="1" dirty="0">
                    <a:solidFill>
                      <a:srgbClr val="C00000"/>
                    </a:solidFill>
                  </a:rPr>
                  <a:t>trees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𝓣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                    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∃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                </a:t>
                </a:r>
              </a:p>
              <a:p>
                <a:pPr marL="0" indent="0">
                  <a:buNone/>
                </a:pPr>
                <a:r>
                  <a:rPr lang="en-US" dirty="0"/>
                  <a:t>Want: minimize </a:t>
                </a:r>
                <a:r>
                  <a:rPr lang="en-US" dirty="0">
                    <a:solidFill>
                      <a:schemeClr val="accent1"/>
                    </a:solidFill>
                  </a:rPr>
                  <a:t>size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𝓣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3"/>
                    </a:solidFill>
                  </a:rPr>
                  <a:t>stretch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BA3714-3959-7CE0-A17E-6AB299737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3878"/>
                <a:ext cx="10515600" cy="3717925"/>
              </a:xfrm>
              <a:blipFill>
                <a:blip r:embed="rId3"/>
                <a:stretch>
                  <a:fillRect l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9DFD9C-68F7-5407-79CE-3FE985CC779B}"/>
                  </a:ext>
                </a:extLst>
              </p:cNvPr>
              <p:cNvSpPr txBox="1"/>
              <p:nvPr/>
            </p:nvSpPr>
            <p:spPr>
              <a:xfrm>
                <a:off x="130246" y="4699199"/>
                <a:ext cx="998911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H =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stretch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spanner </a:t>
                </a:r>
                <a:r>
                  <a:rPr lang="en-US" sz="2800" dirty="0"/>
                  <a:t>of G if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Want: minimize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sparsity (#edges / (n-1))</a:t>
                </a:r>
                <a:r>
                  <a:rPr lang="en-US" sz="2800" dirty="0"/>
                  <a:t> and 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stretch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9DFD9C-68F7-5407-79CE-3FE985CC7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46" y="4699199"/>
                <a:ext cx="9989114" cy="954107"/>
              </a:xfrm>
              <a:prstGeom prst="rect">
                <a:avLst/>
              </a:prstGeom>
              <a:blipFill>
                <a:blip r:embed="rId4"/>
                <a:stretch>
                  <a:fillRect l="-1220" t="-7051" b="-173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90BEA-EC24-9074-E6A8-1D51024C1FC7}"/>
              </a:ext>
            </a:extLst>
          </p:cNvPr>
          <p:cNvCxnSpPr>
            <a:cxnSpLocks/>
          </p:cNvCxnSpPr>
          <p:nvPr/>
        </p:nvCxnSpPr>
        <p:spPr>
          <a:xfrm>
            <a:off x="3113314" y="581140"/>
            <a:ext cx="1001486" cy="192427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3C459A-68C0-48A3-FA2A-7E87A9916C85}"/>
              </a:ext>
            </a:extLst>
          </p:cNvPr>
          <p:cNvSpPr txBox="1"/>
          <p:nvPr/>
        </p:nvSpPr>
        <p:spPr>
          <a:xfrm>
            <a:off x="6041571" y="13365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spanning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(subgraph of G)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139229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3830D-FB22-FD06-AD55-37D7FF272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1CFCF3-4E63-6099-697A-39959B41C1A7}"/>
              </a:ext>
            </a:extLst>
          </p:cNvPr>
          <p:cNvSpPr/>
          <p:nvPr/>
        </p:nvSpPr>
        <p:spPr>
          <a:xfrm>
            <a:off x="239102" y="1948539"/>
            <a:ext cx="8981098" cy="2601685"/>
          </a:xfrm>
          <a:custGeom>
            <a:avLst/>
            <a:gdLst>
              <a:gd name="connsiteX0" fmla="*/ 871241 w 8981098"/>
              <a:gd name="connsiteY0" fmla="*/ 195942 h 2601685"/>
              <a:gd name="connsiteX1" fmla="*/ 740612 w 8981098"/>
              <a:gd name="connsiteY1" fmla="*/ 250371 h 2601685"/>
              <a:gd name="connsiteX2" fmla="*/ 686184 w 8981098"/>
              <a:gd name="connsiteY2" fmla="*/ 293914 h 2601685"/>
              <a:gd name="connsiteX3" fmla="*/ 533784 w 8981098"/>
              <a:gd name="connsiteY3" fmla="*/ 413657 h 2601685"/>
              <a:gd name="connsiteX4" fmla="*/ 446698 w 8981098"/>
              <a:gd name="connsiteY4" fmla="*/ 511628 h 2601685"/>
              <a:gd name="connsiteX5" fmla="*/ 239869 w 8981098"/>
              <a:gd name="connsiteY5" fmla="*/ 751114 h 2601685"/>
              <a:gd name="connsiteX6" fmla="*/ 22155 w 8981098"/>
              <a:gd name="connsiteY6" fmla="*/ 1153885 h 2601685"/>
              <a:gd name="connsiteX7" fmla="*/ 384 w 8981098"/>
              <a:gd name="connsiteY7" fmla="*/ 1338942 h 2601685"/>
              <a:gd name="connsiteX8" fmla="*/ 11269 w 8981098"/>
              <a:gd name="connsiteY8" fmla="*/ 1621971 h 2601685"/>
              <a:gd name="connsiteX9" fmla="*/ 43927 w 8981098"/>
              <a:gd name="connsiteY9" fmla="*/ 1817914 h 2601685"/>
              <a:gd name="connsiteX10" fmla="*/ 152784 w 8981098"/>
              <a:gd name="connsiteY10" fmla="*/ 2144485 h 2601685"/>
              <a:gd name="connsiteX11" fmla="*/ 337841 w 8981098"/>
              <a:gd name="connsiteY11" fmla="*/ 2383971 h 2601685"/>
              <a:gd name="connsiteX12" fmla="*/ 642641 w 8981098"/>
              <a:gd name="connsiteY12" fmla="*/ 2525485 h 2601685"/>
              <a:gd name="connsiteX13" fmla="*/ 871241 w 8981098"/>
              <a:gd name="connsiteY13" fmla="*/ 2547257 h 2601685"/>
              <a:gd name="connsiteX14" fmla="*/ 1121612 w 8981098"/>
              <a:gd name="connsiteY14" fmla="*/ 2503714 h 2601685"/>
              <a:gd name="connsiteX15" fmla="*/ 1208698 w 8981098"/>
              <a:gd name="connsiteY15" fmla="*/ 2471057 h 2601685"/>
              <a:gd name="connsiteX16" fmla="*/ 1295784 w 8981098"/>
              <a:gd name="connsiteY16" fmla="*/ 2460171 h 2601685"/>
              <a:gd name="connsiteX17" fmla="*/ 1426412 w 8981098"/>
              <a:gd name="connsiteY17" fmla="*/ 2438400 h 2601685"/>
              <a:gd name="connsiteX18" fmla="*/ 1502612 w 8981098"/>
              <a:gd name="connsiteY18" fmla="*/ 2427514 h 2601685"/>
              <a:gd name="connsiteX19" fmla="*/ 1633241 w 8981098"/>
              <a:gd name="connsiteY19" fmla="*/ 2405742 h 2601685"/>
              <a:gd name="connsiteX20" fmla="*/ 1948927 w 8981098"/>
              <a:gd name="connsiteY20" fmla="*/ 2383971 h 2601685"/>
              <a:gd name="connsiteX21" fmla="*/ 2678269 w 8981098"/>
              <a:gd name="connsiteY21" fmla="*/ 2405742 h 2601685"/>
              <a:gd name="connsiteX22" fmla="*/ 3059269 w 8981098"/>
              <a:gd name="connsiteY22" fmla="*/ 2460171 h 2601685"/>
              <a:gd name="connsiteX23" fmla="*/ 3211669 w 8981098"/>
              <a:gd name="connsiteY23" fmla="*/ 2481942 h 2601685"/>
              <a:gd name="connsiteX24" fmla="*/ 3309641 w 8981098"/>
              <a:gd name="connsiteY24" fmla="*/ 2492828 h 2601685"/>
              <a:gd name="connsiteX25" fmla="*/ 3505584 w 8981098"/>
              <a:gd name="connsiteY25" fmla="*/ 2525485 h 2601685"/>
              <a:gd name="connsiteX26" fmla="*/ 3832155 w 8981098"/>
              <a:gd name="connsiteY26" fmla="*/ 2558142 h 2601685"/>
              <a:gd name="connsiteX27" fmla="*/ 3962784 w 8981098"/>
              <a:gd name="connsiteY27" fmla="*/ 2579914 h 2601685"/>
              <a:gd name="connsiteX28" fmla="*/ 4136955 w 8981098"/>
              <a:gd name="connsiteY28" fmla="*/ 2590800 h 2601685"/>
              <a:gd name="connsiteX29" fmla="*/ 5149327 w 8981098"/>
              <a:gd name="connsiteY29" fmla="*/ 2601685 h 2601685"/>
              <a:gd name="connsiteX30" fmla="*/ 6303212 w 8981098"/>
              <a:gd name="connsiteY30" fmla="*/ 2590800 h 2601685"/>
              <a:gd name="connsiteX31" fmla="*/ 6608012 w 8981098"/>
              <a:gd name="connsiteY31" fmla="*/ 2536371 h 2601685"/>
              <a:gd name="connsiteX32" fmla="*/ 6847498 w 8981098"/>
              <a:gd name="connsiteY32" fmla="*/ 2438400 h 2601685"/>
              <a:gd name="connsiteX33" fmla="*/ 7130527 w 8981098"/>
              <a:gd name="connsiteY33" fmla="*/ 2242457 h 2601685"/>
              <a:gd name="connsiteX34" fmla="*/ 7663927 w 8981098"/>
              <a:gd name="connsiteY34" fmla="*/ 1839685 h 2601685"/>
              <a:gd name="connsiteX35" fmla="*/ 8034041 w 8981098"/>
              <a:gd name="connsiteY35" fmla="*/ 1632857 h 2601685"/>
              <a:gd name="connsiteX36" fmla="*/ 8349727 w 8981098"/>
              <a:gd name="connsiteY36" fmla="*/ 1415142 h 2601685"/>
              <a:gd name="connsiteX37" fmla="*/ 8480355 w 8981098"/>
              <a:gd name="connsiteY37" fmla="*/ 1306285 h 2601685"/>
              <a:gd name="connsiteX38" fmla="*/ 8654527 w 8981098"/>
              <a:gd name="connsiteY38" fmla="*/ 1045028 h 2601685"/>
              <a:gd name="connsiteX39" fmla="*/ 8806927 w 8981098"/>
              <a:gd name="connsiteY39" fmla="*/ 642257 h 2601685"/>
              <a:gd name="connsiteX40" fmla="*/ 8894012 w 8981098"/>
              <a:gd name="connsiteY40" fmla="*/ 468085 h 2601685"/>
              <a:gd name="connsiteX41" fmla="*/ 8948441 w 8981098"/>
              <a:gd name="connsiteY41" fmla="*/ 370114 h 2601685"/>
              <a:gd name="connsiteX42" fmla="*/ 8981098 w 8981098"/>
              <a:gd name="connsiteY42" fmla="*/ 261257 h 2601685"/>
              <a:gd name="connsiteX43" fmla="*/ 8970212 w 8981098"/>
              <a:gd name="connsiteY43" fmla="*/ 43542 h 2601685"/>
              <a:gd name="connsiteX44" fmla="*/ 8926669 w 8981098"/>
              <a:gd name="connsiteY44" fmla="*/ 0 h 2601685"/>
              <a:gd name="connsiteX45" fmla="*/ 7370012 w 8981098"/>
              <a:gd name="connsiteY45" fmla="*/ 21771 h 2601685"/>
              <a:gd name="connsiteX46" fmla="*/ 7054327 w 8981098"/>
              <a:gd name="connsiteY46" fmla="*/ 76200 h 2601685"/>
              <a:gd name="connsiteX47" fmla="*/ 6836612 w 8981098"/>
              <a:gd name="connsiteY47" fmla="*/ 119742 h 2601685"/>
              <a:gd name="connsiteX48" fmla="*/ 6586241 w 8981098"/>
              <a:gd name="connsiteY48" fmla="*/ 130628 h 2601685"/>
              <a:gd name="connsiteX49" fmla="*/ 6107269 w 8981098"/>
              <a:gd name="connsiteY49" fmla="*/ 163285 h 2601685"/>
              <a:gd name="connsiteX50" fmla="*/ 4942498 w 8981098"/>
              <a:gd name="connsiteY50" fmla="*/ 185057 h 2601685"/>
              <a:gd name="connsiteX51" fmla="*/ 3549127 w 8981098"/>
              <a:gd name="connsiteY51" fmla="*/ 152400 h 2601685"/>
              <a:gd name="connsiteX52" fmla="*/ 3026612 w 8981098"/>
              <a:gd name="connsiteY52" fmla="*/ 141514 h 2601685"/>
              <a:gd name="connsiteX53" fmla="*/ 914784 w 8981098"/>
              <a:gd name="connsiteY53" fmla="*/ 152400 h 2601685"/>
              <a:gd name="connsiteX54" fmla="*/ 871241 w 8981098"/>
              <a:gd name="connsiteY54" fmla="*/ 174171 h 2601685"/>
              <a:gd name="connsiteX55" fmla="*/ 805927 w 8981098"/>
              <a:gd name="connsiteY55" fmla="*/ 195942 h 260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981098" h="2601685">
                <a:moveTo>
                  <a:pt x="871241" y="195942"/>
                </a:moveTo>
                <a:cubicBezTo>
                  <a:pt x="827698" y="214085"/>
                  <a:pt x="782302" y="228300"/>
                  <a:pt x="740612" y="250371"/>
                </a:cubicBezTo>
                <a:cubicBezTo>
                  <a:pt x="720078" y="261242"/>
                  <a:pt x="704771" y="279974"/>
                  <a:pt x="686184" y="293914"/>
                </a:cubicBezTo>
                <a:cubicBezTo>
                  <a:pt x="621243" y="342620"/>
                  <a:pt x="592440" y="355001"/>
                  <a:pt x="533784" y="413657"/>
                </a:cubicBezTo>
                <a:cubicBezTo>
                  <a:pt x="502888" y="444553"/>
                  <a:pt x="476699" y="479862"/>
                  <a:pt x="446698" y="511628"/>
                </a:cubicBezTo>
                <a:cubicBezTo>
                  <a:pt x="339786" y="624829"/>
                  <a:pt x="334181" y="607597"/>
                  <a:pt x="239869" y="751114"/>
                </a:cubicBezTo>
                <a:cubicBezTo>
                  <a:pt x="115055" y="941048"/>
                  <a:pt x="106956" y="972169"/>
                  <a:pt x="22155" y="1153885"/>
                </a:cubicBezTo>
                <a:cubicBezTo>
                  <a:pt x="14898" y="1215571"/>
                  <a:pt x="1828" y="1276848"/>
                  <a:pt x="384" y="1338942"/>
                </a:cubicBezTo>
                <a:cubicBezTo>
                  <a:pt x="-1811" y="1433329"/>
                  <a:pt x="5883" y="1527712"/>
                  <a:pt x="11269" y="1621971"/>
                </a:cubicBezTo>
                <a:cubicBezTo>
                  <a:pt x="15288" y="1692298"/>
                  <a:pt x="25780" y="1749864"/>
                  <a:pt x="43927" y="1817914"/>
                </a:cubicBezTo>
                <a:cubicBezTo>
                  <a:pt x="70675" y="1918218"/>
                  <a:pt x="98873" y="2047445"/>
                  <a:pt x="152784" y="2144485"/>
                </a:cubicBezTo>
                <a:cubicBezTo>
                  <a:pt x="182794" y="2198502"/>
                  <a:pt x="302290" y="2362640"/>
                  <a:pt x="337841" y="2383971"/>
                </a:cubicBezTo>
                <a:cubicBezTo>
                  <a:pt x="433771" y="2441529"/>
                  <a:pt x="531521" y="2503261"/>
                  <a:pt x="642641" y="2525485"/>
                </a:cubicBezTo>
                <a:cubicBezTo>
                  <a:pt x="694999" y="2535957"/>
                  <a:pt x="832641" y="2544288"/>
                  <a:pt x="871241" y="2547257"/>
                </a:cubicBezTo>
                <a:cubicBezTo>
                  <a:pt x="954698" y="2532743"/>
                  <a:pt x="1038983" y="2522372"/>
                  <a:pt x="1121612" y="2503714"/>
                </a:cubicBezTo>
                <a:cubicBezTo>
                  <a:pt x="1151853" y="2496885"/>
                  <a:pt x="1178621" y="2478576"/>
                  <a:pt x="1208698" y="2471057"/>
                </a:cubicBezTo>
                <a:cubicBezTo>
                  <a:pt x="1237079" y="2463962"/>
                  <a:pt x="1266853" y="2464511"/>
                  <a:pt x="1295784" y="2460171"/>
                </a:cubicBezTo>
                <a:cubicBezTo>
                  <a:pt x="1339439" y="2453623"/>
                  <a:pt x="1382809" y="2445285"/>
                  <a:pt x="1426412" y="2438400"/>
                </a:cubicBezTo>
                <a:cubicBezTo>
                  <a:pt x="1451756" y="2434398"/>
                  <a:pt x="1477268" y="2431516"/>
                  <a:pt x="1502612" y="2427514"/>
                </a:cubicBezTo>
                <a:cubicBezTo>
                  <a:pt x="1546215" y="2420629"/>
                  <a:pt x="1589412" y="2411001"/>
                  <a:pt x="1633241" y="2405742"/>
                </a:cubicBezTo>
                <a:cubicBezTo>
                  <a:pt x="1683266" y="2399739"/>
                  <a:pt x="1911339" y="2386320"/>
                  <a:pt x="1948927" y="2383971"/>
                </a:cubicBezTo>
                <a:lnTo>
                  <a:pt x="2678269" y="2405742"/>
                </a:lnTo>
                <a:cubicBezTo>
                  <a:pt x="2790531" y="2411088"/>
                  <a:pt x="2949772" y="2443062"/>
                  <a:pt x="3059269" y="2460171"/>
                </a:cubicBezTo>
                <a:cubicBezTo>
                  <a:pt x="3109970" y="2468093"/>
                  <a:pt x="3160784" y="2475305"/>
                  <a:pt x="3211669" y="2481942"/>
                </a:cubicBezTo>
                <a:cubicBezTo>
                  <a:pt x="3244251" y="2486192"/>
                  <a:pt x="3277137" y="2488013"/>
                  <a:pt x="3309641" y="2492828"/>
                </a:cubicBezTo>
                <a:cubicBezTo>
                  <a:pt x="3375141" y="2502532"/>
                  <a:pt x="3439998" y="2516376"/>
                  <a:pt x="3505584" y="2525485"/>
                </a:cubicBezTo>
                <a:cubicBezTo>
                  <a:pt x="3625290" y="2542111"/>
                  <a:pt x="3715600" y="2548430"/>
                  <a:pt x="3832155" y="2558142"/>
                </a:cubicBezTo>
                <a:cubicBezTo>
                  <a:pt x="3875698" y="2565399"/>
                  <a:pt x="3918892" y="2575211"/>
                  <a:pt x="3962784" y="2579914"/>
                </a:cubicBezTo>
                <a:cubicBezTo>
                  <a:pt x="4020623" y="2586111"/>
                  <a:pt x="4078795" y="2589733"/>
                  <a:pt x="4136955" y="2590800"/>
                </a:cubicBezTo>
                <a:lnTo>
                  <a:pt x="5149327" y="2601685"/>
                </a:lnTo>
                <a:lnTo>
                  <a:pt x="6303212" y="2590800"/>
                </a:lnTo>
                <a:cubicBezTo>
                  <a:pt x="6378453" y="2588950"/>
                  <a:pt x="6530676" y="2563666"/>
                  <a:pt x="6608012" y="2536371"/>
                </a:cubicBezTo>
                <a:cubicBezTo>
                  <a:pt x="6689345" y="2507665"/>
                  <a:pt x="6776584" y="2487494"/>
                  <a:pt x="6847498" y="2438400"/>
                </a:cubicBezTo>
                <a:cubicBezTo>
                  <a:pt x="6941841" y="2373086"/>
                  <a:pt x="7041208" y="2314489"/>
                  <a:pt x="7130527" y="2242457"/>
                </a:cubicBezTo>
                <a:cubicBezTo>
                  <a:pt x="7333922" y="2078429"/>
                  <a:pt x="7453765" y="1964974"/>
                  <a:pt x="7663927" y="1839685"/>
                </a:cubicBezTo>
                <a:cubicBezTo>
                  <a:pt x="7785320" y="1767316"/>
                  <a:pt x="7915386" y="1709634"/>
                  <a:pt x="8034041" y="1632857"/>
                </a:cubicBezTo>
                <a:cubicBezTo>
                  <a:pt x="8191125" y="1531214"/>
                  <a:pt x="8214895" y="1521885"/>
                  <a:pt x="8349727" y="1415142"/>
                </a:cubicBezTo>
                <a:cubicBezTo>
                  <a:pt x="8394167" y="1379961"/>
                  <a:pt x="8444323" y="1350038"/>
                  <a:pt x="8480355" y="1306285"/>
                </a:cubicBezTo>
                <a:cubicBezTo>
                  <a:pt x="8546891" y="1225492"/>
                  <a:pt x="8654527" y="1045028"/>
                  <a:pt x="8654527" y="1045028"/>
                </a:cubicBezTo>
                <a:cubicBezTo>
                  <a:pt x="8702166" y="870349"/>
                  <a:pt x="8700704" y="854705"/>
                  <a:pt x="8806927" y="642257"/>
                </a:cubicBezTo>
                <a:cubicBezTo>
                  <a:pt x="8835955" y="584200"/>
                  <a:pt x="8864066" y="525674"/>
                  <a:pt x="8894012" y="468085"/>
                </a:cubicBezTo>
                <a:cubicBezTo>
                  <a:pt x="8911247" y="434940"/>
                  <a:pt x="8933944" y="404545"/>
                  <a:pt x="8948441" y="370114"/>
                </a:cubicBezTo>
                <a:cubicBezTo>
                  <a:pt x="8963142" y="335199"/>
                  <a:pt x="8970212" y="297543"/>
                  <a:pt x="8981098" y="261257"/>
                </a:cubicBezTo>
                <a:cubicBezTo>
                  <a:pt x="8977469" y="188685"/>
                  <a:pt x="8985032" y="114677"/>
                  <a:pt x="8970212" y="43542"/>
                </a:cubicBezTo>
                <a:cubicBezTo>
                  <a:pt x="8966026" y="23447"/>
                  <a:pt x="8947193" y="279"/>
                  <a:pt x="8926669" y="0"/>
                </a:cubicBezTo>
                <a:lnTo>
                  <a:pt x="7370012" y="21771"/>
                </a:lnTo>
                <a:lnTo>
                  <a:pt x="7054327" y="76200"/>
                </a:lnTo>
                <a:cubicBezTo>
                  <a:pt x="6981536" y="89570"/>
                  <a:pt x="6910126" y="111194"/>
                  <a:pt x="6836612" y="119742"/>
                </a:cubicBezTo>
                <a:cubicBezTo>
                  <a:pt x="6753635" y="129390"/>
                  <a:pt x="6669628" y="125650"/>
                  <a:pt x="6586241" y="130628"/>
                </a:cubicBezTo>
                <a:lnTo>
                  <a:pt x="6107269" y="163285"/>
                </a:lnTo>
                <a:cubicBezTo>
                  <a:pt x="5807101" y="179510"/>
                  <a:pt x="5105418" y="182941"/>
                  <a:pt x="4942498" y="185057"/>
                </a:cubicBezTo>
                <a:lnTo>
                  <a:pt x="3549127" y="152400"/>
                </a:lnTo>
                <a:cubicBezTo>
                  <a:pt x="3374963" y="148442"/>
                  <a:pt x="3200821" y="141514"/>
                  <a:pt x="3026612" y="141514"/>
                </a:cubicBezTo>
                <a:lnTo>
                  <a:pt x="914784" y="152400"/>
                </a:lnTo>
                <a:cubicBezTo>
                  <a:pt x="900270" y="159657"/>
                  <a:pt x="886435" y="168473"/>
                  <a:pt x="871241" y="174171"/>
                </a:cubicBezTo>
                <a:cubicBezTo>
                  <a:pt x="768408" y="212733"/>
                  <a:pt x="868965" y="164425"/>
                  <a:pt x="805927" y="195942"/>
                </a:cubicBezTo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B7520-3624-F67D-1290-284568C0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55"/>
            <a:ext cx="10515600" cy="1325563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sym typeface="Wingdings" panose="05000000000000000000" pitchFamily="2" charset="2"/>
              </a:rPr>
              <a:t> Tree  </a:t>
            </a:r>
            <a:r>
              <a:rPr lang="en-US" dirty="0" err="1">
                <a:solidFill>
                  <a:srgbClr val="C00000"/>
                </a:solidFill>
                <a:sym typeface="Wingdings" panose="05000000000000000000" pitchFamily="2" charset="2"/>
              </a:rPr>
              <a:t>Tree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 Cover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40438-98A9-EF12-4170-C94AA6F37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3878"/>
                <a:ext cx="10515600" cy="3717925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Input: graph G = (V, E, w)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chemeClr val="accent3"/>
                    </a:solidFill>
                  </a:rPr>
                  <a:t>stretch </a:t>
                </a:r>
                <a:r>
                  <a:rPr lang="en-US" b="1" dirty="0">
                    <a:solidFill>
                      <a:srgbClr val="C00000"/>
                    </a:solidFill>
                  </a:rPr>
                  <a:t>tree cover </a:t>
                </a:r>
                <a:r>
                  <a:rPr lang="en-US" dirty="0"/>
                  <a:t>is a set of </a:t>
                </a:r>
                <a:r>
                  <a:rPr lang="en-US" b="1" dirty="0">
                    <a:solidFill>
                      <a:srgbClr val="C00000"/>
                    </a:solidFill>
                  </a:rPr>
                  <a:t>trees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𝓣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                    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∃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                </a:t>
                </a:r>
              </a:p>
              <a:p>
                <a:pPr marL="0" indent="0">
                  <a:buNone/>
                </a:pPr>
                <a:r>
                  <a:rPr lang="en-US" dirty="0"/>
                  <a:t>Want: minimize </a:t>
                </a:r>
                <a:r>
                  <a:rPr lang="en-US" dirty="0">
                    <a:solidFill>
                      <a:schemeClr val="accent1"/>
                    </a:solidFill>
                  </a:rPr>
                  <a:t>size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𝓣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3"/>
                    </a:solidFill>
                  </a:rPr>
                  <a:t>stretch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40438-98A9-EF12-4170-C94AA6F37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3878"/>
                <a:ext cx="10515600" cy="3717925"/>
              </a:xfrm>
              <a:blipFill>
                <a:blip r:embed="rId3"/>
                <a:stretch>
                  <a:fillRect l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75FE53-9B05-5E27-756D-BD8F720B7E2A}"/>
                  </a:ext>
                </a:extLst>
              </p:cNvPr>
              <p:cNvSpPr txBox="1"/>
              <p:nvPr/>
            </p:nvSpPr>
            <p:spPr>
              <a:xfrm>
                <a:off x="130246" y="4699199"/>
                <a:ext cx="989957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H =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stretch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spanner </a:t>
                </a:r>
                <a:r>
                  <a:rPr lang="en-US" sz="2800" dirty="0"/>
                  <a:t>of G if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Want: minimize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sparsity (#edges / (n-1))</a:t>
                </a:r>
                <a:r>
                  <a:rPr lang="en-US" sz="2800" dirty="0"/>
                  <a:t> and 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stretch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75FE53-9B05-5E27-756D-BD8F720B7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46" y="4699199"/>
                <a:ext cx="9899578" cy="954107"/>
              </a:xfrm>
              <a:prstGeom prst="rect">
                <a:avLst/>
              </a:prstGeom>
              <a:blipFill>
                <a:blip r:embed="rId4"/>
                <a:stretch>
                  <a:fillRect l="-1232" t="-7051" b="-173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3BC8EC-ECD7-FB38-6945-5E3F2352FC11}"/>
              </a:ext>
            </a:extLst>
          </p:cNvPr>
          <p:cNvCxnSpPr>
            <a:cxnSpLocks/>
          </p:cNvCxnSpPr>
          <p:nvPr/>
        </p:nvCxnSpPr>
        <p:spPr>
          <a:xfrm>
            <a:off x="3113314" y="581140"/>
            <a:ext cx="1001486" cy="192427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5F78F4-D4D5-3CCE-ACB0-9E02939C578E}"/>
              </a:ext>
            </a:extLst>
          </p:cNvPr>
          <p:cNvSpPr/>
          <p:nvPr/>
        </p:nvSpPr>
        <p:spPr>
          <a:xfrm>
            <a:off x="119302" y="5595252"/>
            <a:ext cx="8643698" cy="1221923"/>
          </a:xfrm>
          <a:custGeom>
            <a:avLst/>
            <a:gdLst>
              <a:gd name="connsiteX0" fmla="*/ 402772 w 3757248"/>
              <a:gd name="connsiteY0" fmla="*/ 97971 h 522514"/>
              <a:gd name="connsiteX1" fmla="*/ 348343 w 3757248"/>
              <a:gd name="connsiteY1" fmla="*/ 87086 h 522514"/>
              <a:gd name="connsiteX2" fmla="*/ 261257 w 3757248"/>
              <a:gd name="connsiteY2" fmla="*/ 65314 h 522514"/>
              <a:gd name="connsiteX3" fmla="*/ 87086 w 3757248"/>
              <a:gd name="connsiteY3" fmla="*/ 97971 h 522514"/>
              <a:gd name="connsiteX4" fmla="*/ 0 w 3757248"/>
              <a:gd name="connsiteY4" fmla="*/ 152400 h 522514"/>
              <a:gd name="connsiteX5" fmla="*/ 10886 w 3757248"/>
              <a:gd name="connsiteY5" fmla="*/ 272143 h 522514"/>
              <a:gd name="connsiteX6" fmla="*/ 54429 w 3757248"/>
              <a:gd name="connsiteY6" fmla="*/ 293914 h 522514"/>
              <a:gd name="connsiteX7" fmla="*/ 97972 w 3757248"/>
              <a:gd name="connsiteY7" fmla="*/ 326571 h 522514"/>
              <a:gd name="connsiteX8" fmla="*/ 152400 w 3757248"/>
              <a:gd name="connsiteY8" fmla="*/ 348343 h 522514"/>
              <a:gd name="connsiteX9" fmla="*/ 272143 w 3757248"/>
              <a:gd name="connsiteY9" fmla="*/ 424543 h 522514"/>
              <a:gd name="connsiteX10" fmla="*/ 326572 w 3757248"/>
              <a:gd name="connsiteY10" fmla="*/ 435428 h 522514"/>
              <a:gd name="connsiteX11" fmla="*/ 359229 w 3757248"/>
              <a:gd name="connsiteY11" fmla="*/ 457200 h 522514"/>
              <a:gd name="connsiteX12" fmla="*/ 489857 w 3757248"/>
              <a:gd name="connsiteY12" fmla="*/ 478971 h 522514"/>
              <a:gd name="connsiteX13" fmla="*/ 631372 w 3757248"/>
              <a:gd name="connsiteY13" fmla="*/ 489857 h 522514"/>
              <a:gd name="connsiteX14" fmla="*/ 827315 w 3757248"/>
              <a:gd name="connsiteY14" fmla="*/ 511628 h 522514"/>
              <a:gd name="connsiteX15" fmla="*/ 990600 w 3757248"/>
              <a:gd name="connsiteY15" fmla="*/ 522514 h 522514"/>
              <a:gd name="connsiteX16" fmla="*/ 3037115 w 3757248"/>
              <a:gd name="connsiteY16" fmla="*/ 511628 h 522514"/>
              <a:gd name="connsiteX17" fmla="*/ 3211286 w 3757248"/>
              <a:gd name="connsiteY17" fmla="*/ 489857 h 522514"/>
              <a:gd name="connsiteX18" fmla="*/ 3309257 w 3757248"/>
              <a:gd name="connsiteY18" fmla="*/ 478971 h 522514"/>
              <a:gd name="connsiteX19" fmla="*/ 3407229 w 3757248"/>
              <a:gd name="connsiteY19" fmla="*/ 446314 h 522514"/>
              <a:gd name="connsiteX20" fmla="*/ 3570515 w 3757248"/>
              <a:gd name="connsiteY20" fmla="*/ 402771 h 522514"/>
              <a:gd name="connsiteX21" fmla="*/ 3701143 w 3757248"/>
              <a:gd name="connsiteY21" fmla="*/ 315686 h 522514"/>
              <a:gd name="connsiteX22" fmla="*/ 3744686 w 3757248"/>
              <a:gd name="connsiteY22" fmla="*/ 272143 h 522514"/>
              <a:gd name="connsiteX23" fmla="*/ 3744686 w 3757248"/>
              <a:gd name="connsiteY23" fmla="*/ 163286 h 522514"/>
              <a:gd name="connsiteX24" fmla="*/ 3712029 w 3757248"/>
              <a:gd name="connsiteY24" fmla="*/ 141514 h 522514"/>
              <a:gd name="connsiteX25" fmla="*/ 3614057 w 3757248"/>
              <a:gd name="connsiteY25" fmla="*/ 87086 h 522514"/>
              <a:gd name="connsiteX26" fmla="*/ 3581400 w 3757248"/>
              <a:gd name="connsiteY26" fmla="*/ 76200 h 522514"/>
              <a:gd name="connsiteX27" fmla="*/ 3537857 w 3757248"/>
              <a:gd name="connsiteY27" fmla="*/ 54428 h 522514"/>
              <a:gd name="connsiteX28" fmla="*/ 3505200 w 3757248"/>
              <a:gd name="connsiteY28" fmla="*/ 43543 h 522514"/>
              <a:gd name="connsiteX29" fmla="*/ 3461657 w 3757248"/>
              <a:gd name="connsiteY29" fmla="*/ 21771 h 522514"/>
              <a:gd name="connsiteX30" fmla="*/ 3374572 w 3757248"/>
              <a:gd name="connsiteY30" fmla="*/ 0 h 522514"/>
              <a:gd name="connsiteX31" fmla="*/ 3167743 w 3757248"/>
              <a:gd name="connsiteY31" fmla="*/ 10886 h 522514"/>
              <a:gd name="connsiteX32" fmla="*/ 3037115 w 3757248"/>
              <a:gd name="connsiteY32" fmla="*/ 32657 h 522514"/>
              <a:gd name="connsiteX33" fmla="*/ 2982686 w 3757248"/>
              <a:gd name="connsiteY33" fmla="*/ 65314 h 522514"/>
              <a:gd name="connsiteX34" fmla="*/ 2862943 w 3757248"/>
              <a:gd name="connsiteY34" fmla="*/ 87086 h 522514"/>
              <a:gd name="connsiteX35" fmla="*/ 2677886 w 3757248"/>
              <a:gd name="connsiteY35" fmla="*/ 108857 h 522514"/>
              <a:gd name="connsiteX36" fmla="*/ 2362200 w 3757248"/>
              <a:gd name="connsiteY36" fmla="*/ 119743 h 522514"/>
              <a:gd name="connsiteX37" fmla="*/ 1839686 w 3757248"/>
              <a:gd name="connsiteY37" fmla="*/ 130628 h 522514"/>
              <a:gd name="connsiteX38" fmla="*/ 1524000 w 3757248"/>
              <a:gd name="connsiteY38" fmla="*/ 119743 h 522514"/>
              <a:gd name="connsiteX39" fmla="*/ 1415143 w 3757248"/>
              <a:gd name="connsiteY39" fmla="*/ 97971 h 522514"/>
              <a:gd name="connsiteX40" fmla="*/ 1153886 w 3757248"/>
              <a:gd name="connsiteY40" fmla="*/ 76200 h 522514"/>
              <a:gd name="connsiteX41" fmla="*/ 348343 w 3757248"/>
              <a:gd name="connsiteY41" fmla="*/ 65314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757248" h="522514">
                <a:moveTo>
                  <a:pt x="402772" y="97971"/>
                </a:moveTo>
                <a:cubicBezTo>
                  <a:pt x="384629" y="94343"/>
                  <a:pt x="366371" y="91246"/>
                  <a:pt x="348343" y="87086"/>
                </a:cubicBezTo>
                <a:cubicBezTo>
                  <a:pt x="319187" y="80358"/>
                  <a:pt x="261257" y="65314"/>
                  <a:pt x="261257" y="65314"/>
                </a:cubicBezTo>
                <a:cubicBezTo>
                  <a:pt x="203200" y="76200"/>
                  <a:pt x="143882" y="81744"/>
                  <a:pt x="87086" y="97971"/>
                </a:cubicBezTo>
                <a:cubicBezTo>
                  <a:pt x="75594" y="101255"/>
                  <a:pt x="16775" y="141216"/>
                  <a:pt x="0" y="152400"/>
                </a:cubicBezTo>
                <a:cubicBezTo>
                  <a:pt x="3629" y="192314"/>
                  <a:pt x="-3502" y="234736"/>
                  <a:pt x="10886" y="272143"/>
                </a:cubicBezTo>
                <a:cubicBezTo>
                  <a:pt x="16711" y="287289"/>
                  <a:pt x="40668" y="285314"/>
                  <a:pt x="54429" y="293914"/>
                </a:cubicBezTo>
                <a:cubicBezTo>
                  <a:pt x="69814" y="303530"/>
                  <a:pt x="82112" y="317760"/>
                  <a:pt x="97972" y="326571"/>
                </a:cubicBezTo>
                <a:cubicBezTo>
                  <a:pt x="115053" y="336061"/>
                  <a:pt x="135521" y="338497"/>
                  <a:pt x="152400" y="348343"/>
                </a:cubicBezTo>
                <a:cubicBezTo>
                  <a:pt x="196987" y="374352"/>
                  <a:pt x="223981" y="408489"/>
                  <a:pt x="272143" y="424543"/>
                </a:cubicBezTo>
                <a:cubicBezTo>
                  <a:pt x="289696" y="430394"/>
                  <a:pt x="308429" y="431800"/>
                  <a:pt x="326572" y="435428"/>
                </a:cubicBezTo>
                <a:cubicBezTo>
                  <a:pt x="337458" y="442685"/>
                  <a:pt x="347204" y="452046"/>
                  <a:pt x="359229" y="457200"/>
                </a:cubicBezTo>
                <a:cubicBezTo>
                  <a:pt x="387969" y="469518"/>
                  <a:pt x="472366" y="477305"/>
                  <a:pt x="489857" y="478971"/>
                </a:cubicBezTo>
                <a:cubicBezTo>
                  <a:pt x="536955" y="483456"/>
                  <a:pt x="584200" y="486228"/>
                  <a:pt x="631372" y="489857"/>
                </a:cubicBezTo>
                <a:cubicBezTo>
                  <a:pt x="729521" y="509488"/>
                  <a:pt x="674183" y="500690"/>
                  <a:pt x="827315" y="511628"/>
                </a:cubicBezTo>
                <a:lnTo>
                  <a:pt x="990600" y="522514"/>
                </a:lnTo>
                <a:lnTo>
                  <a:pt x="3037115" y="511628"/>
                </a:lnTo>
                <a:cubicBezTo>
                  <a:pt x="3095617" y="510768"/>
                  <a:pt x="3153194" y="496828"/>
                  <a:pt x="3211286" y="489857"/>
                </a:cubicBezTo>
                <a:lnTo>
                  <a:pt x="3309257" y="478971"/>
                </a:lnTo>
                <a:cubicBezTo>
                  <a:pt x="3341914" y="468085"/>
                  <a:pt x="3374061" y="455527"/>
                  <a:pt x="3407229" y="446314"/>
                </a:cubicBezTo>
                <a:cubicBezTo>
                  <a:pt x="3465296" y="430184"/>
                  <a:pt x="3516206" y="427837"/>
                  <a:pt x="3570515" y="402771"/>
                </a:cubicBezTo>
                <a:cubicBezTo>
                  <a:pt x="3621867" y="379070"/>
                  <a:pt x="3659626" y="352590"/>
                  <a:pt x="3701143" y="315686"/>
                </a:cubicBezTo>
                <a:cubicBezTo>
                  <a:pt x="3716485" y="302049"/>
                  <a:pt x="3730172" y="286657"/>
                  <a:pt x="3744686" y="272143"/>
                </a:cubicBezTo>
                <a:cubicBezTo>
                  <a:pt x="3754895" y="231309"/>
                  <a:pt x="3766928" y="207771"/>
                  <a:pt x="3744686" y="163286"/>
                </a:cubicBezTo>
                <a:cubicBezTo>
                  <a:pt x="3738835" y="151584"/>
                  <a:pt x="3723123" y="148448"/>
                  <a:pt x="3712029" y="141514"/>
                </a:cubicBezTo>
                <a:cubicBezTo>
                  <a:pt x="3682000" y="122745"/>
                  <a:pt x="3647139" y="101264"/>
                  <a:pt x="3614057" y="87086"/>
                </a:cubicBezTo>
                <a:cubicBezTo>
                  <a:pt x="3603510" y="82566"/>
                  <a:pt x="3591947" y="80720"/>
                  <a:pt x="3581400" y="76200"/>
                </a:cubicBezTo>
                <a:cubicBezTo>
                  <a:pt x="3566485" y="69807"/>
                  <a:pt x="3552773" y="60820"/>
                  <a:pt x="3537857" y="54428"/>
                </a:cubicBezTo>
                <a:cubicBezTo>
                  <a:pt x="3527310" y="49908"/>
                  <a:pt x="3515747" y="48063"/>
                  <a:pt x="3505200" y="43543"/>
                </a:cubicBezTo>
                <a:cubicBezTo>
                  <a:pt x="3490284" y="37151"/>
                  <a:pt x="3477052" y="26903"/>
                  <a:pt x="3461657" y="21771"/>
                </a:cubicBezTo>
                <a:cubicBezTo>
                  <a:pt x="3433271" y="12309"/>
                  <a:pt x="3374572" y="0"/>
                  <a:pt x="3374572" y="0"/>
                </a:cubicBezTo>
                <a:cubicBezTo>
                  <a:pt x="3305629" y="3629"/>
                  <a:pt x="3236460" y="4236"/>
                  <a:pt x="3167743" y="10886"/>
                </a:cubicBezTo>
                <a:cubicBezTo>
                  <a:pt x="3123805" y="15138"/>
                  <a:pt x="3037115" y="32657"/>
                  <a:pt x="3037115" y="32657"/>
                </a:cubicBezTo>
                <a:cubicBezTo>
                  <a:pt x="3018972" y="43543"/>
                  <a:pt x="3002331" y="57456"/>
                  <a:pt x="2982686" y="65314"/>
                </a:cubicBezTo>
                <a:cubicBezTo>
                  <a:pt x="2971011" y="69984"/>
                  <a:pt x="2869687" y="85737"/>
                  <a:pt x="2862943" y="87086"/>
                </a:cubicBezTo>
                <a:cubicBezTo>
                  <a:pt x="2753674" y="108939"/>
                  <a:pt x="2897016" y="98422"/>
                  <a:pt x="2677886" y="108857"/>
                </a:cubicBezTo>
                <a:cubicBezTo>
                  <a:pt x="2572714" y="113865"/>
                  <a:pt x="2467456" y="117009"/>
                  <a:pt x="2362200" y="119743"/>
                </a:cubicBezTo>
                <a:lnTo>
                  <a:pt x="1839686" y="130628"/>
                </a:lnTo>
                <a:cubicBezTo>
                  <a:pt x="1734457" y="127000"/>
                  <a:pt x="1629129" y="125583"/>
                  <a:pt x="1524000" y="119743"/>
                </a:cubicBezTo>
                <a:cubicBezTo>
                  <a:pt x="1314047" y="108079"/>
                  <a:pt x="1526877" y="116593"/>
                  <a:pt x="1415143" y="97971"/>
                </a:cubicBezTo>
                <a:cubicBezTo>
                  <a:pt x="1356288" y="88162"/>
                  <a:pt x="1195011" y="77485"/>
                  <a:pt x="1153886" y="76200"/>
                </a:cubicBezTo>
                <a:cubicBezTo>
                  <a:pt x="746313" y="63463"/>
                  <a:pt x="687875" y="65314"/>
                  <a:pt x="348343" y="65314"/>
                </a:cubicBezTo>
              </a:path>
            </a:pathLst>
          </a:cu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B88F9-D644-99F3-E7C1-A352994810C3}"/>
                  </a:ext>
                </a:extLst>
              </p:cNvPr>
              <p:cNvSpPr txBox="1"/>
              <p:nvPr/>
            </p:nvSpPr>
            <p:spPr>
              <a:xfrm>
                <a:off x="464006" y="5755112"/>
                <a:ext cx="956581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Union of trees in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tree cover </a:t>
                </a:r>
                <a:r>
                  <a:rPr lang="en-US" sz="2800" dirty="0"/>
                  <a:t>is a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spanner </a:t>
                </a:r>
                <a:endParaRPr lang="en-US" sz="2800" dirty="0"/>
              </a:p>
              <a:p>
                <a:r>
                  <a:rPr lang="en-US" sz="2800" dirty="0">
                    <a:solidFill>
                      <a:srgbClr val="C00000"/>
                    </a:solidFill>
                  </a:rPr>
                  <a:t>    Goal: spanner + structural simplicity of trees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B88F9-D644-99F3-E7C1-A35299481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6" y="5755112"/>
                <a:ext cx="9565818" cy="954107"/>
              </a:xfrm>
              <a:prstGeom prst="rect">
                <a:avLst/>
              </a:prstGeom>
              <a:blipFill>
                <a:blip r:embed="rId5"/>
                <a:stretch>
                  <a:fillRect l="-1275" t="-6369" b="-165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903A1E9-3FB0-DAD6-0FF5-A1D755F27437}"/>
              </a:ext>
            </a:extLst>
          </p:cNvPr>
          <p:cNvSpPr txBox="1"/>
          <p:nvPr/>
        </p:nvSpPr>
        <p:spPr>
          <a:xfrm>
            <a:off x="6041571" y="13365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spanning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(subgraph of G)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66820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A0FD8-ABFE-C55A-37EB-5CF8C6A2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EF19F2A-0BAC-6351-F9CB-4EBB18791A88}"/>
              </a:ext>
            </a:extLst>
          </p:cNvPr>
          <p:cNvSpPr/>
          <p:nvPr/>
        </p:nvSpPr>
        <p:spPr>
          <a:xfrm>
            <a:off x="7084987" y="2719822"/>
            <a:ext cx="5066373" cy="3933328"/>
          </a:xfrm>
          <a:custGeom>
            <a:avLst/>
            <a:gdLst>
              <a:gd name="connsiteX0" fmla="*/ 3511893 w 5066373"/>
              <a:gd name="connsiteY0" fmla="*/ 11568 h 3933328"/>
              <a:gd name="connsiteX1" fmla="*/ 3156293 w 5066373"/>
              <a:gd name="connsiteY1" fmla="*/ 153808 h 3933328"/>
              <a:gd name="connsiteX2" fmla="*/ 2963253 w 5066373"/>
              <a:gd name="connsiteY2" fmla="*/ 265568 h 3933328"/>
              <a:gd name="connsiteX3" fmla="*/ 2932773 w 5066373"/>
              <a:gd name="connsiteY3" fmla="*/ 296048 h 3933328"/>
              <a:gd name="connsiteX4" fmla="*/ 2678773 w 5066373"/>
              <a:gd name="connsiteY4" fmla="*/ 377328 h 3933328"/>
              <a:gd name="connsiteX5" fmla="*/ 2475573 w 5066373"/>
              <a:gd name="connsiteY5" fmla="*/ 428128 h 3933328"/>
              <a:gd name="connsiteX6" fmla="*/ 2424773 w 5066373"/>
              <a:gd name="connsiteY6" fmla="*/ 448448 h 3933328"/>
              <a:gd name="connsiteX7" fmla="*/ 2323173 w 5066373"/>
              <a:gd name="connsiteY7" fmla="*/ 458608 h 3933328"/>
              <a:gd name="connsiteX8" fmla="*/ 2292693 w 5066373"/>
              <a:gd name="connsiteY8" fmla="*/ 468768 h 3933328"/>
              <a:gd name="connsiteX9" fmla="*/ 2191093 w 5066373"/>
              <a:gd name="connsiteY9" fmla="*/ 489088 h 3933328"/>
              <a:gd name="connsiteX10" fmla="*/ 2079333 w 5066373"/>
              <a:gd name="connsiteY10" fmla="*/ 519568 h 3933328"/>
              <a:gd name="connsiteX11" fmla="*/ 1957413 w 5066373"/>
              <a:gd name="connsiteY11" fmla="*/ 580528 h 3933328"/>
              <a:gd name="connsiteX12" fmla="*/ 1906613 w 5066373"/>
              <a:gd name="connsiteY12" fmla="*/ 641488 h 3933328"/>
              <a:gd name="connsiteX13" fmla="*/ 1906613 w 5066373"/>
              <a:gd name="connsiteY13" fmla="*/ 753248 h 3933328"/>
              <a:gd name="connsiteX14" fmla="*/ 1926933 w 5066373"/>
              <a:gd name="connsiteY14" fmla="*/ 783728 h 3933328"/>
              <a:gd name="connsiteX15" fmla="*/ 1947253 w 5066373"/>
              <a:gd name="connsiteY15" fmla="*/ 844688 h 3933328"/>
              <a:gd name="connsiteX16" fmla="*/ 2008213 w 5066373"/>
              <a:gd name="connsiteY16" fmla="*/ 936128 h 3933328"/>
              <a:gd name="connsiteX17" fmla="*/ 2099653 w 5066373"/>
              <a:gd name="connsiteY17" fmla="*/ 1200288 h 3933328"/>
              <a:gd name="connsiteX18" fmla="*/ 2089493 w 5066373"/>
              <a:gd name="connsiteY18" fmla="*/ 1647328 h 3933328"/>
              <a:gd name="connsiteX19" fmla="*/ 1916773 w 5066373"/>
              <a:gd name="connsiteY19" fmla="*/ 1911488 h 3933328"/>
              <a:gd name="connsiteX20" fmla="*/ 1754213 w 5066373"/>
              <a:gd name="connsiteY20" fmla="*/ 2074048 h 3933328"/>
              <a:gd name="connsiteX21" fmla="*/ 1500213 w 5066373"/>
              <a:gd name="connsiteY21" fmla="*/ 2246768 h 3933328"/>
              <a:gd name="connsiteX22" fmla="*/ 1429093 w 5066373"/>
              <a:gd name="connsiteY22" fmla="*/ 2328048 h 3933328"/>
              <a:gd name="connsiteX23" fmla="*/ 1317333 w 5066373"/>
              <a:gd name="connsiteY23" fmla="*/ 2409328 h 3933328"/>
              <a:gd name="connsiteX24" fmla="*/ 1236053 w 5066373"/>
              <a:gd name="connsiteY24" fmla="*/ 2439808 h 3933328"/>
              <a:gd name="connsiteX25" fmla="*/ 1093813 w 5066373"/>
              <a:gd name="connsiteY25" fmla="*/ 2449968 h 3933328"/>
              <a:gd name="connsiteX26" fmla="*/ 839813 w 5066373"/>
              <a:gd name="connsiteY26" fmla="*/ 2500768 h 3933328"/>
              <a:gd name="connsiteX27" fmla="*/ 656933 w 5066373"/>
              <a:gd name="connsiteY27" fmla="*/ 2521088 h 3933328"/>
              <a:gd name="connsiteX28" fmla="*/ 575653 w 5066373"/>
              <a:gd name="connsiteY28" fmla="*/ 2541408 h 3933328"/>
              <a:gd name="connsiteX29" fmla="*/ 331813 w 5066373"/>
              <a:gd name="connsiteY29" fmla="*/ 2602368 h 3933328"/>
              <a:gd name="connsiteX30" fmla="*/ 260693 w 5066373"/>
              <a:gd name="connsiteY30" fmla="*/ 2663328 h 3933328"/>
              <a:gd name="connsiteX31" fmla="*/ 199733 w 5066373"/>
              <a:gd name="connsiteY31" fmla="*/ 2815728 h 3933328"/>
              <a:gd name="connsiteX32" fmla="*/ 159093 w 5066373"/>
              <a:gd name="connsiteY32" fmla="*/ 2876688 h 3933328"/>
              <a:gd name="connsiteX33" fmla="*/ 128613 w 5066373"/>
              <a:gd name="connsiteY33" fmla="*/ 2968128 h 3933328"/>
              <a:gd name="connsiteX34" fmla="*/ 87973 w 5066373"/>
              <a:gd name="connsiteY34" fmla="*/ 3039248 h 3933328"/>
              <a:gd name="connsiteX35" fmla="*/ 27013 w 5066373"/>
              <a:gd name="connsiteY35" fmla="*/ 3232288 h 3933328"/>
              <a:gd name="connsiteX36" fmla="*/ 16853 w 5066373"/>
              <a:gd name="connsiteY36" fmla="*/ 3415168 h 3933328"/>
              <a:gd name="connsiteX37" fmla="*/ 6693 w 5066373"/>
              <a:gd name="connsiteY37" fmla="*/ 3496448 h 3933328"/>
              <a:gd name="connsiteX38" fmla="*/ 16853 w 5066373"/>
              <a:gd name="connsiteY38" fmla="*/ 3740288 h 3933328"/>
              <a:gd name="connsiteX39" fmla="*/ 179413 w 5066373"/>
              <a:gd name="connsiteY39" fmla="*/ 3831728 h 3933328"/>
              <a:gd name="connsiteX40" fmla="*/ 677253 w 5066373"/>
              <a:gd name="connsiteY40" fmla="*/ 3841888 h 3933328"/>
              <a:gd name="connsiteX41" fmla="*/ 870293 w 5066373"/>
              <a:gd name="connsiteY41" fmla="*/ 3862208 h 3933328"/>
              <a:gd name="connsiteX42" fmla="*/ 992213 w 5066373"/>
              <a:gd name="connsiteY42" fmla="*/ 3892688 h 3933328"/>
              <a:gd name="connsiteX43" fmla="*/ 1053173 w 5066373"/>
              <a:gd name="connsiteY43" fmla="*/ 3902848 h 3933328"/>
              <a:gd name="connsiteX44" fmla="*/ 1103973 w 5066373"/>
              <a:gd name="connsiteY44" fmla="*/ 3913008 h 3933328"/>
              <a:gd name="connsiteX45" fmla="*/ 1215733 w 5066373"/>
              <a:gd name="connsiteY45" fmla="*/ 3923168 h 3933328"/>
              <a:gd name="connsiteX46" fmla="*/ 1307173 w 5066373"/>
              <a:gd name="connsiteY46" fmla="*/ 3933328 h 3933328"/>
              <a:gd name="connsiteX47" fmla="*/ 1805013 w 5066373"/>
              <a:gd name="connsiteY47" fmla="*/ 3923168 h 3933328"/>
              <a:gd name="connsiteX48" fmla="*/ 2363813 w 5066373"/>
              <a:gd name="connsiteY48" fmla="*/ 3841888 h 3933328"/>
              <a:gd name="connsiteX49" fmla="*/ 2485733 w 5066373"/>
              <a:gd name="connsiteY49" fmla="*/ 3780928 h 3933328"/>
              <a:gd name="connsiteX50" fmla="*/ 2526373 w 5066373"/>
              <a:gd name="connsiteY50" fmla="*/ 3750448 h 3933328"/>
              <a:gd name="connsiteX51" fmla="*/ 2546693 w 5066373"/>
              <a:gd name="connsiteY51" fmla="*/ 3709808 h 3933328"/>
              <a:gd name="connsiteX52" fmla="*/ 2577173 w 5066373"/>
              <a:gd name="connsiteY52" fmla="*/ 3689488 h 3933328"/>
              <a:gd name="connsiteX53" fmla="*/ 2709253 w 5066373"/>
              <a:gd name="connsiteY53" fmla="*/ 3638688 h 3933328"/>
              <a:gd name="connsiteX54" fmla="*/ 2912453 w 5066373"/>
              <a:gd name="connsiteY54" fmla="*/ 3567568 h 3933328"/>
              <a:gd name="connsiteX55" fmla="*/ 3003893 w 5066373"/>
              <a:gd name="connsiteY55" fmla="*/ 3537088 h 3933328"/>
              <a:gd name="connsiteX56" fmla="*/ 3298533 w 5066373"/>
              <a:gd name="connsiteY56" fmla="*/ 3496448 h 3933328"/>
              <a:gd name="connsiteX57" fmla="*/ 3552533 w 5066373"/>
              <a:gd name="connsiteY57" fmla="*/ 3455808 h 3933328"/>
              <a:gd name="connsiteX58" fmla="*/ 3664293 w 5066373"/>
              <a:gd name="connsiteY58" fmla="*/ 3435488 h 3933328"/>
              <a:gd name="connsiteX59" fmla="*/ 3776053 w 5066373"/>
              <a:gd name="connsiteY59" fmla="*/ 3405008 h 3933328"/>
              <a:gd name="connsiteX60" fmla="*/ 3928453 w 5066373"/>
              <a:gd name="connsiteY60" fmla="*/ 3384688 h 3933328"/>
              <a:gd name="connsiteX61" fmla="*/ 4141813 w 5066373"/>
              <a:gd name="connsiteY61" fmla="*/ 3344048 h 3933328"/>
              <a:gd name="connsiteX62" fmla="*/ 4233253 w 5066373"/>
              <a:gd name="connsiteY62" fmla="*/ 3323728 h 3933328"/>
              <a:gd name="connsiteX63" fmla="*/ 4304373 w 5066373"/>
              <a:gd name="connsiteY63" fmla="*/ 3293248 h 3933328"/>
              <a:gd name="connsiteX64" fmla="*/ 4639653 w 5066373"/>
              <a:gd name="connsiteY64" fmla="*/ 3110368 h 3933328"/>
              <a:gd name="connsiteX65" fmla="*/ 4731093 w 5066373"/>
              <a:gd name="connsiteY65" fmla="*/ 3018928 h 3933328"/>
              <a:gd name="connsiteX66" fmla="*/ 4822533 w 5066373"/>
              <a:gd name="connsiteY66" fmla="*/ 2886848 h 3933328"/>
              <a:gd name="connsiteX67" fmla="*/ 5025733 w 5066373"/>
              <a:gd name="connsiteY67" fmla="*/ 2480448 h 3933328"/>
              <a:gd name="connsiteX68" fmla="*/ 5066373 w 5066373"/>
              <a:gd name="connsiteY68" fmla="*/ 2297568 h 3933328"/>
              <a:gd name="connsiteX69" fmla="*/ 5056213 w 5066373"/>
              <a:gd name="connsiteY69" fmla="*/ 1860688 h 3933328"/>
              <a:gd name="connsiteX70" fmla="*/ 5046053 w 5066373"/>
              <a:gd name="connsiteY70" fmla="*/ 1708288 h 3933328"/>
              <a:gd name="connsiteX71" fmla="*/ 5035893 w 5066373"/>
              <a:gd name="connsiteY71" fmla="*/ 1535568 h 3933328"/>
              <a:gd name="connsiteX72" fmla="*/ 5005413 w 5066373"/>
              <a:gd name="connsiteY72" fmla="*/ 621168 h 3933328"/>
              <a:gd name="connsiteX73" fmla="*/ 4964773 w 5066373"/>
              <a:gd name="connsiteY73" fmla="*/ 539888 h 3933328"/>
              <a:gd name="connsiteX74" fmla="*/ 4863173 w 5066373"/>
              <a:gd name="connsiteY74" fmla="*/ 438288 h 3933328"/>
              <a:gd name="connsiteX75" fmla="*/ 4822533 w 5066373"/>
              <a:gd name="connsiteY75" fmla="*/ 397648 h 3933328"/>
              <a:gd name="connsiteX76" fmla="*/ 4751413 w 5066373"/>
              <a:gd name="connsiteY76" fmla="*/ 346848 h 3933328"/>
              <a:gd name="connsiteX77" fmla="*/ 4700613 w 5066373"/>
              <a:gd name="connsiteY77" fmla="*/ 296048 h 3933328"/>
              <a:gd name="connsiteX78" fmla="*/ 4497413 w 5066373"/>
              <a:gd name="connsiteY78" fmla="*/ 194448 h 3933328"/>
              <a:gd name="connsiteX79" fmla="*/ 4446613 w 5066373"/>
              <a:gd name="connsiteY79" fmla="*/ 163968 h 3933328"/>
              <a:gd name="connsiteX80" fmla="*/ 4172293 w 5066373"/>
              <a:gd name="connsiteY80" fmla="*/ 92848 h 3933328"/>
              <a:gd name="connsiteX81" fmla="*/ 4030053 w 5066373"/>
              <a:gd name="connsiteY81" fmla="*/ 82688 h 3933328"/>
              <a:gd name="connsiteX82" fmla="*/ 3786213 w 5066373"/>
              <a:gd name="connsiteY82" fmla="*/ 62368 h 3933328"/>
              <a:gd name="connsiteX83" fmla="*/ 3745573 w 5066373"/>
              <a:gd name="connsiteY83" fmla="*/ 52208 h 3933328"/>
              <a:gd name="connsiteX84" fmla="*/ 3684613 w 5066373"/>
              <a:gd name="connsiteY84" fmla="*/ 31888 h 3933328"/>
              <a:gd name="connsiteX85" fmla="*/ 3593173 w 5066373"/>
              <a:gd name="connsiteY85" fmla="*/ 11568 h 3933328"/>
              <a:gd name="connsiteX86" fmla="*/ 3511893 w 5066373"/>
              <a:gd name="connsiteY86" fmla="*/ 11568 h 393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66373" h="3933328">
                <a:moveTo>
                  <a:pt x="3511893" y="11568"/>
                </a:moveTo>
                <a:cubicBezTo>
                  <a:pt x="3439080" y="35275"/>
                  <a:pt x="3423902" y="17157"/>
                  <a:pt x="3156293" y="153808"/>
                </a:cubicBezTo>
                <a:cubicBezTo>
                  <a:pt x="3090074" y="187622"/>
                  <a:pt x="3025981" y="225650"/>
                  <a:pt x="2963253" y="265568"/>
                </a:cubicBezTo>
                <a:cubicBezTo>
                  <a:pt x="2951131" y="273282"/>
                  <a:pt x="2945903" y="290212"/>
                  <a:pt x="2932773" y="296048"/>
                </a:cubicBezTo>
                <a:cubicBezTo>
                  <a:pt x="2889863" y="315119"/>
                  <a:pt x="2737217" y="359795"/>
                  <a:pt x="2678773" y="377328"/>
                </a:cubicBezTo>
                <a:cubicBezTo>
                  <a:pt x="2265075" y="501437"/>
                  <a:pt x="2884387" y="319111"/>
                  <a:pt x="2475573" y="428128"/>
                </a:cubicBezTo>
                <a:cubicBezTo>
                  <a:pt x="2457951" y="432827"/>
                  <a:pt x="2442657" y="444871"/>
                  <a:pt x="2424773" y="448448"/>
                </a:cubicBezTo>
                <a:cubicBezTo>
                  <a:pt x="2391398" y="455123"/>
                  <a:pt x="2357040" y="455221"/>
                  <a:pt x="2323173" y="458608"/>
                </a:cubicBezTo>
                <a:cubicBezTo>
                  <a:pt x="2313013" y="461995"/>
                  <a:pt x="2303128" y="466360"/>
                  <a:pt x="2292693" y="468768"/>
                </a:cubicBezTo>
                <a:cubicBezTo>
                  <a:pt x="2259040" y="476534"/>
                  <a:pt x="2223160" y="476261"/>
                  <a:pt x="2191093" y="489088"/>
                </a:cubicBezTo>
                <a:cubicBezTo>
                  <a:pt x="2121166" y="517059"/>
                  <a:pt x="2158283" y="506410"/>
                  <a:pt x="2079333" y="519568"/>
                </a:cubicBezTo>
                <a:cubicBezTo>
                  <a:pt x="2050667" y="531853"/>
                  <a:pt x="1983928" y="556664"/>
                  <a:pt x="1957413" y="580528"/>
                </a:cubicBezTo>
                <a:cubicBezTo>
                  <a:pt x="1937752" y="598223"/>
                  <a:pt x="1923546" y="621168"/>
                  <a:pt x="1906613" y="641488"/>
                </a:cubicBezTo>
                <a:cubicBezTo>
                  <a:pt x="1890748" y="689084"/>
                  <a:pt x="1887657" y="683743"/>
                  <a:pt x="1906613" y="753248"/>
                </a:cubicBezTo>
                <a:cubicBezTo>
                  <a:pt x="1909826" y="765029"/>
                  <a:pt x="1921974" y="772570"/>
                  <a:pt x="1926933" y="783728"/>
                </a:cubicBezTo>
                <a:cubicBezTo>
                  <a:pt x="1935632" y="803301"/>
                  <a:pt x="1936851" y="825964"/>
                  <a:pt x="1947253" y="844688"/>
                </a:cubicBezTo>
                <a:cubicBezTo>
                  <a:pt x="2018807" y="973484"/>
                  <a:pt x="1931764" y="732264"/>
                  <a:pt x="2008213" y="936128"/>
                </a:cubicBezTo>
                <a:cubicBezTo>
                  <a:pt x="2040931" y="1023375"/>
                  <a:pt x="2099653" y="1200288"/>
                  <a:pt x="2099653" y="1200288"/>
                </a:cubicBezTo>
                <a:cubicBezTo>
                  <a:pt x="2126292" y="1386760"/>
                  <a:pt x="2142052" y="1416067"/>
                  <a:pt x="2089493" y="1647328"/>
                </a:cubicBezTo>
                <a:cubicBezTo>
                  <a:pt x="2068196" y="1741036"/>
                  <a:pt x="1978978" y="1844498"/>
                  <a:pt x="1916773" y="1911488"/>
                </a:cubicBezTo>
                <a:cubicBezTo>
                  <a:pt x="1864629" y="1967643"/>
                  <a:pt x="1817582" y="2030957"/>
                  <a:pt x="1754213" y="2074048"/>
                </a:cubicBezTo>
                <a:cubicBezTo>
                  <a:pt x="1669546" y="2131621"/>
                  <a:pt x="1567635" y="2169714"/>
                  <a:pt x="1500213" y="2246768"/>
                </a:cubicBezTo>
                <a:cubicBezTo>
                  <a:pt x="1476506" y="2273861"/>
                  <a:pt x="1454549" y="2302592"/>
                  <a:pt x="1429093" y="2328048"/>
                </a:cubicBezTo>
                <a:cubicBezTo>
                  <a:pt x="1401836" y="2355305"/>
                  <a:pt x="1354327" y="2392254"/>
                  <a:pt x="1317333" y="2409328"/>
                </a:cubicBezTo>
                <a:cubicBezTo>
                  <a:pt x="1291061" y="2421454"/>
                  <a:pt x="1264522" y="2434632"/>
                  <a:pt x="1236053" y="2439808"/>
                </a:cubicBezTo>
                <a:cubicBezTo>
                  <a:pt x="1189286" y="2448311"/>
                  <a:pt x="1141226" y="2446581"/>
                  <a:pt x="1093813" y="2449968"/>
                </a:cubicBezTo>
                <a:cubicBezTo>
                  <a:pt x="984051" y="2475298"/>
                  <a:pt x="949345" y="2486164"/>
                  <a:pt x="839813" y="2500768"/>
                </a:cubicBezTo>
                <a:cubicBezTo>
                  <a:pt x="779016" y="2508874"/>
                  <a:pt x="656933" y="2521088"/>
                  <a:pt x="656933" y="2521088"/>
                </a:cubicBezTo>
                <a:cubicBezTo>
                  <a:pt x="629840" y="2527861"/>
                  <a:pt x="602993" y="2535712"/>
                  <a:pt x="575653" y="2541408"/>
                </a:cubicBezTo>
                <a:cubicBezTo>
                  <a:pt x="479531" y="2561433"/>
                  <a:pt x="414917" y="2560816"/>
                  <a:pt x="331813" y="2602368"/>
                </a:cubicBezTo>
                <a:cubicBezTo>
                  <a:pt x="305746" y="2615402"/>
                  <a:pt x="281028" y="2642993"/>
                  <a:pt x="260693" y="2663328"/>
                </a:cubicBezTo>
                <a:cubicBezTo>
                  <a:pt x="240387" y="2724247"/>
                  <a:pt x="232626" y="2754054"/>
                  <a:pt x="199733" y="2815728"/>
                </a:cubicBezTo>
                <a:cubicBezTo>
                  <a:pt x="188240" y="2837276"/>
                  <a:pt x="169421" y="2854558"/>
                  <a:pt x="159093" y="2876688"/>
                </a:cubicBezTo>
                <a:cubicBezTo>
                  <a:pt x="145506" y="2905803"/>
                  <a:pt x="141491" y="2938693"/>
                  <a:pt x="128613" y="2968128"/>
                </a:cubicBezTo>
                <a:cubicBezTo>
                  <a:pt x="117669" y="2993143"/>
                  <a:pt x="99520" y="3014505"/>
                  <a:pt x="87973" y="3039248"/>
                </a:cubicBezTo>
                <a:cubicBezTo>
                  <a:pt x="59073" y="3101177"/>
                  <a:pt x="44905" y="3166684"/>
                  <a:pt x="27013" y="3232288"/>
                </a:cubicBezTo>
                <a:cubicBezTo>
                  <a:pt x="23626" y="3293248"/>
                  <a:pt x="21536" y="3354294"/>
                  <a:pt x="16853" y="3415168"/>
                </a:cubicBezTo>
                <a:cubicBezTo>
                  <a:pt x="14759" y="3442392"/>
                  <a:pt x="6693" y="3469144"/>
                  <a:pt x="6693" y="3496448"/>
                </a:cubicBezTo>
                <a:cubicBezTo>
                  <a:pt x="6693" y="3577799"/>
                  <a:pt x="-13765" y="3664919"/>
                  <a:pt x="16853" y="3740288"/>
                </a:cubicBezTo>
                <a:cubicBezTo>
                  <a:pt x="24539" y="3759208"/>
                  <a:pt x="127368" y="3829764"/>
                  <a:pt x="179413" y="3831728"/>
                </a:cubicBezTo>
                <a:cubicBezTo>
                  <a:pt x="345276" y="3837987"/>
                  <a:pt x="511306" y="3838501"/>
                  <a:pt x="677253" y="3841888"/>
                </a:cubicBezTo>
                <a:cubicBezTo>
                  <a:pt x="763938" y="3870783"/>
                  <a:pt x="673223" y="3843439"/>
                  <a:pt x="870293" y="3862208"/>
                </a:cubicBezTo>
                <a:cubicBezTo>
                  <a:pt x="912224" y="3866201"/>
                  <a:pt x="951670" y="3883332"/>
                  <a:pt x="992213" y="3892688"/>
                </a:cubicBezTo>
                <a:cubicBezTo>
                  <a:pt x="1012286" y="3897320"/>
                  <a:pt x="1032905" y="3899163"/>
                  <a:pt x="1053173" y="3902848"/>
                </a:cubicBezTo>
                <a:cubicBezTo>
                  <a:pt x="1070163" y="3905937"/>
                  <a:pt x="1086838" y="3910866"/>
                  <a:pt x="1103973" y="3913008"/>
                </a:cubicBezTo>
                <a:cubicBezTo>
                  <a:pt x="1141091" y="3917648"/>
                  <a:pt x="1178512" y="3919446"/>
                  <a:pt x="1215733" y="3923168"/>
                </a:cubicBezTo>
                <a:cubicBezTo>
                  <a:pt x="1246248" y="3926220"/>
                  <a:pt x="1276693" y="3929941"/>
                  <a:pt x="1307173" y="3933328"/>
                </a:cubicBezTo>
                <a:lnTo>
                  <a:pt x="1805013" y="3923168"/>
                </a:lnTo>
                <a:cubicBezTo>
                  <a:pt x="1945513" y="3917899"/>
                  <a:pt x="2223425" y="3912082"/>
                  <a:pt x="2363813" y="3841888"/>
                </a:cubicBezTo>
                <a:cubicBezTo>
                  <a:pt x="2404453" y="3821568"/>
                  <a:pt x="2449383" y="3808190"/>
                  <a:pt x="2485733" y="3780928"/>
                </a:cubicBezTo>
                <a:lnTo>
                  <a:pt x="2526373" y="3750448"/>
                </a:lnTo>
                <a:cubicBezTo>
                  <a:pt x="2533146" y="3736901"/>
                  <a:pt x="2536997" y="3721443"/>
                  <a:pt x="2546693" y="3709808"/>
                </a:cubicBezTo>
                <a:cubicBezTo>
                  <a:pt x="2554510" y="3700427"/>
                  <a:pt x="2565986" y="3694382"/>
                  <a:pt x="2577173" y="3689488"/>
                </a:cubicBezTo>
                <a:cubicBezTo>
                  <a:pt x="2620389" y="3670581"/>
                  <a:pt x="2665594" y="3656548"/>
                  <a:pt x="2709253" y="3638688"/>
                </a:cubicBezTo>
                <a:cubicBezTo>
                  <a:pt x="2908131" y="3557329"/>
                  <a:pt x="2684985" y="3635809"/>
                  <a:pt x="2912453" y="3567568"/>
                </a:cubicBezTo>
                <a:cubicBezTo>
                  <a:pt x="2943227" y="3558336"/>
                  <a:pt x="2972724" y="3544880"/>
                  <a:pt x="3003893" y="3537088"/>
                </a:cubicBezTo>
                <a:cubicBezTo>
                  <a:pt x="3104798" y="3511862"/>
                  <a:pt x="3193357" y="3511124"/>
                  <a:pt x="3298533" y="3496448"/>
                </a:cubicBezTo>
                <a:cubicBezTo>
                  <a:pt x="3383454" y="3484599"/>
                  <a:pt x="3467956" y="3469904"/>
                  <a:pt x="3552533" y="3455808"/>
                </a:cubicBezTo>
                <a:cubicBezTo>
                  <a:pt x="3589882" y="3449583"/>
                  <a:pt x="3627370" y="3443879"/>
                  <a:pt x="3664293" y="3435488"/>
                </a:cubicBezTo>
                <a:cubicBezTo>
                  <a:pt x="3701947" y="3426930"/>
                  <a:pt x="3738134" y="3412300"/>
                  <a:pt x="3776053" y="3405008"/>
                </a:cubicBezTo>
                <a:cubicBezTo>
                  <a:pt x="3826380" y="3395330"/>
                  <a:pt x="3877719" y="3391936"/>
                  <a:pt x="3928453" y="3384688"/>
                </a:cubicBezTo>
                <a:cubicBezTo>
                  <a:pt x="4100743" y="3360075"/>
                  <a:pt x="4009414" y="3375201"/>
                  <a:pt x="4141813" y="3344048"/>
                </a:cubicBezTo>
                <a:cubicBezTo>
                  <a:pt x="4172207" y="3336897"/>
                  <a:pt x="4203451" y="3333041"/>
                  <a:pt x="4233253" y="3323728"/>
                </a:cubicBezTo>
                <a:cubicBezTo>
                  <a:pt x="4257871" y="3316035"/>
                  <a:pt x="4281165" y="3304500"/>
                  <a:pt x="4304373" y="3293248"/>
                </a:cubicBezTo>
                <a:cubicBezTo>
                  <a:pt x="4372811" y="3260066"/>
                  <a:pt x="4554055" y="3185267"/>
                  <a:pt x="4639653" y="3110368"/>
                </a:cubicBezTo>
                <a:cubicBezTo>
                  <a:pt x="4672093" y="3081983"/>
                  <a:pt x="4703797" y="3052290"/>
                  <a:pt x="4731093" y="3018928"/>
                </a:cubicBezTo>
                <a:cubicBezTo>
                  <a:pt x="4765002" y="2977484"/>
                  <a:pt x="4796829" y="2933824"/>
                  <a:pt x="4822533" y="2886848"/>
                </a:cubicBezTo>
                <a:cubicBezTo>
                  <a:pt x="4895234" y="2753981"/>
                  <a:pt x="4988999" y="2627382"/>
                  <a:pt x="5025733" y="2480448"/>
                </a:cubicBezTo>
                <a:cubicBezTo>
                  <a:pt x="5061209" y="2338543"/>
                  <a:pt x="5049326" y="2399849"/>
                  <a:pt x="5066373" y="2297568"/>
                </a:cubicBezTo>
                <a:cubicBezTo>
                  <a:pt x="5062986" y="2151941"/>
                  <a:pt x="5061233" y="2006268"/>
                  <a:pt x="5056213" y="1860688"/>
                </a:cubicBezTo>
                <a:cubicBezTo>
                  <a:pt x="5054458" y="1809805"/>
                  <a:pt x="5049229" y="1759102"/>
                  <a:pt x="5046053" y="1708288"/>
                </a:cubicBezTo>
                <a:cubicBezTo>
                  <a:pt x="5042455" y="1650727"/>
                  <a:pt x="5038047" y="1593201"/>
                  <a:pt x="5035893" y="1535568"/>
                </a:cubicBezTo>
                <a:cubicBezTo>
                  <a:pt x="5024500" y="1230812"/>
                  <a:pt x="5027141" y="925362"/>
                  <a:pt x="5005413" y="621168"/>
                </a:cubicBezTo>
                <a:cubicBezTo>
                  <a:pt x="5003255" y="590954"/>
                  <a:pt x="4981153" y="565368"/>
                  <a:pt x="4964773" y="539888"/>
                </a:cubicBezTo>
                <a:cubicBezTo>
                  <a:pt x="4922967" y="474856"/>
                  <a:pt x="4915873" y="485132"/>
                  <a:pt x="4863173" y="438288"/>
                </a:cubicBezTo>
                <a:cubicBezTo>
                  <a:pt x="4848854" y="425560"/>
                  <a:pt x="4837360" y="409779"/>
                  <a:pt x="4822533" y="397648"/>
                </a:cubicBezTo>
                <a:cubicBezTo>
                  <a:pt x="4799985" y="379200"/>
                  <a:pt x="4773794" y="365499"/>
                  <a:pt x="4751413" y="346848"/>
                </a:cubicBezTo>
                <a:cubicBezTo>
                  <a:pt x="4733016" y="331517"/>
                  <a:pt x="4719924" y="310210"/>
                  <a:pt x="4700613" y="296048"/>
                </a:cubicBezTo>
                <a:cubicBezTo>
                  <a:pt x="4596745" y="219878"/>
                  <a:pt x="4608891" y="246471"/>
                  <a:pt x="4497413" y="194448"/>
                </a:cubicBezTo>
                <a:cubicBezTo>
                  <a:pt x="4479518" y="186097"/>
                  <a:pt x="4465264" y="170455"/>
                  <a:pt x="4446613" y="163968"/>
                </a:cubicBezTo>
                <a:cubicBezTo>
                  <a:pt x="4433342" y="159352"/>
                  <a:pt x="4226944" y="99976"/>
                  <a:pt x="4172293" y="92848"/>
                </a:cubicBezTo>
                <a:cubicBezTo>
                  <a:pt x="4125158" y="86700"/>
                  <a:pt x="4077408" y="86806"/>
                  <a:pt x="4030053" y="82688"/>
                </a:cubicBezTo>
                <a:cubicBezTo>
                  <a:pt x="3718915" y="55633"/>
                  <a:pt x="4249939" y="93283"/>
                  <a:pt x="3786213" y="62368"/>
                </a:cubicBezTo>
                <a:cubicBezTo>
                  <a:pt x="3772666" y="58981"/>
                  <a:pt x="3758948" y="56220"/>
                  <a:pt x="3745573" y="52208"/>
                </a:cubicBezTo>
                <a:cubicBezTo>
                  <a:pt x="3725057" y="46053"/>
                  <a:pt x="3705393" y="37083"/>
                  <a:pt x="3684613" y="31888"/>
                </a:cubicBezTo>
                <a:cubicBezTo>
                  <a:pt x="3655033" y="24493"/>
                  <a:pt x="3623269" y="15867"/>
                  <a:pt x="3593173" y="11568"/>
                </a:cubicBezTo>
                <a:cubicBezTo>
                  <a:pt x="3562814" y="7231"/>
                  <a:pt x="3584706" y="-12139"/>
                  <a:pt x="3511893" y="11568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EF447-9A6F-B521-FF7D-C17950DD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55"/>
            <a:ext cx="10515600" cy="1325563"/>
          </a:xfrm>
        </p:spPr>
        <p:txBody>
          <a:bodyPr/>
          <a:lstStyle/>
          <a:p>
            <a:r>
              <a:rPr lang="en-US" dirty="0"/>
              <a:t>Light-weight Spanners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8194B-0BD5-9A0E-D99C-403D43297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361D0C-DFCB-F8C9-3231-4D700F7D8D3C}"/>
              </a:ext>
            </a:extLst>
          </p:cNvPr>
          <p:cNvSpPr txBox="1">
            <a:spLocks/>
          </p:cNvSpPr>
          <p:nvPr/>
        </p:nvSpPr>
        <p:spPr>
          <a:xfrm>
            <a:off x="598715" y="586452"/>
            <a:ext cx="11364685" cy="3717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34D1D3-01B2-1E0C-365C-874B2505C1CB}"/>
                  </a:ext>
                </a:extLst>
              </p:cNvPr>
              <p:cNvSpPr txBox="1"/>
              <p:nvPr/>
            </p:nvSpPr>
            <p:spPr>
              <a:xfrm>
                <a:off x="838174" y="3366959"/>
                <a:ext cx="10515599" cy="4216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The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weight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of a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-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spanner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H = (V, E′, w) is: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w(H) =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∑</a:t>
                </a:r>
                <a:r>
                  <a:rPr lang="en-US" sz="2400" b="1" i="0" u="none" strike="noStrike" baseline="-25000" dirty="0" err="1">
                    <a:solidFill>
                      <a:srgbClr val="C00000"/>
                    </a:solidFill>
                  </a:rPr>
                  <a:t>e∈E</a:t>
                </a:r>
                <a:r>
                  <a:rPr lang="en-US" sz="2400" b="1" i="0" u="none" strike="noStrike" baseline="-25000" dirty="0">
                    <a:solidFill>
                      <a:srgbClr val="C00000"/>
                    </a:solidFill>
                  </a:rPr>
                  <a:t>′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w(e)</a:t>
                </a:r>
              </a:p>
              <a:p>
                <a:pPr algn="l"/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• The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lightness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of H (</a:t>
                </a:r>
                <a:r>
                  <a:rPr lang="en-US" sz="2400" b="0" i="0" u="none" strike="noStrike" baseline="0" dirty="0" err="1">
                    <a:solidFill>
                      <a:srgbClr val="23373B"/>
                    </a:solidFill>
                  </a:rPr>
                  <a:t>w.r.t.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G) is: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light(H) = w(H) / w(MST(G))</a:t>
                </a:r>
              </a:p>
              <a:p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• Want: minimize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lightness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and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stretch 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t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.</a:t>
                </a:r>
              </a:p>
              <a:p>
                <a:r>
                  <a:rPr lang="en-US" sz="2400" dirty="0">
                    <a:solidFill>
                      <a:srgbClr val="23373B"/>
                    </a:solidFill>
                  </a:rPr>
                  <a:t>•</a:t>
                </a:r>
                <a:r>
                  <a:rPr lang="en-US" sz="2400" dirty="0"/>
                  <a:t> Lightness more complex than sparsity. Weaker results. 			                   </a:t>
                </a:r>
              </a:p>
              <a:p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0" i="0" u="none" strike="noStrike" baseline="0" dirty="0">
                  <a:solidFill>
                    <a:srgbClr val="23373B"/>
                  </a:solidFill>
                </a:endParaRP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34D1D3-01B2-1E0C-365C-874B2505C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74" y="3366959"/>
                <a:ext cx="10515599" cy="4216539"/>
              </a:xfrm>
              <a:prstGeom prst="rect">
                <a:avLst/>
              </a:prstGeom>
              <a:blipFill>
                <a:blip r:embed="rId3"/>
                <a:stretch>
                  <a:fillRect l="-844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66">
            <a:extLst>
              <a:ext uri="{FF2B5EF4-FFF2-40B4-BE49-F238E27FC236}">
                <a16:creationId xmlns:a16="http://schemas.microsoft.com/office/drawing/2014/main" id="{6BC02D92-B630-072D-4D84-578C786D3BE0}"/>
              </a:ext>
            </a:extLst>
          </p:cNvPr>
          <p:cNvSpPr/>
          <p:nvPr/>
        </p:nvSpPr>
        <p:spPr>
          <a:xfrm>
            <a:off x="11667756" y="3648397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Connector 73">
            <a:extLst>
              <a:ext uri="{FF2B5EF4-FFF2-40B4-BE49-F238E27FC236}">
                <a16:creationId xmlns:a16="http://schemas.microsoft.com/office/drawing/2014/main" id="{C15114C6-01C5-944B-A057-DAA8590CDB4E}"/>
              </a:ext>
            </a:extLst>
          </p:cNvPr>
          <p:cNvCxnSpPr>
            <a:stCxn id="15" idx="1"/>
            <a:endCxn id="5" idx="1"/>
          </p:cNvCxnSpPr>
          <p:nvPr/>
        </p:nvCxnSpPr>
        <p:spPr>
          <a:xfrm>
            <a:off x="10589855" y="3409786"/>
            <a:ext cx="1093791" cy="247678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6">
            <a:extLst>
              <a:ext uri="{FF2B5EF4-FFF2-40B4-BE49-F238E27FC236}">
                <a16:creationId xmlns:a16="http://schemas.microsoft.com/office/drawing/2014/main" id="{D9F00726-8321-A7BE-8011-0C3FFEB6F6DE}"/>
              </a:ext>
            </a:extLst>
          </p:cNvPr>
          <p:cNvCxnSpPr>
            <a:stCxn id="11" idx="4"/>
            <a:endCxn id="9" idx="1"/>
          </p:cNvCxnSpPr>
          <p:nvPr/>
        </p:nvCxnSpPr>
        <p:spPr>
          <a:xfrm>
            <a:off x="9807228" y="3710316"/>
            <a:ext cx="289739" cy="3810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9">
            <a:extLst>
              <a:ext uri="{FF2B5EF4-FFF2-40B4-BE49-F238E27FC236}">
                <a16:creationId xmlns:a16="http://schemas.microsoft.com/office/drawing/2014/main" id="{83ADCA3D-4909-8D0E-508E-C5EF833FC04D}"/>
              </a:ext>
            </a:extLst>
          </p:cNvPr>
          <p:cNvSpPr/>
          <p:nvPr/>
        </p:nvSpPr>
        <p:spPr>
          <a:xfrm>
            <a:off x="11120924" y="4144741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0">
            <a:extLst>
              <a:ext uri="{FF2B5EF4-FFF2-40B4-BE49-F238E27FC236}">
                <a16:creationId xmlns:a16="http://schemas.microsoft.com/office/drawing/2014/main" id="{D341E1F6-831A-3E46-DC54-C05A81309C64}"/>
              </a:ext>
            </a:extLst>
          </p:cNvPr>
          <p:cNvSpPr/>
          <p:nvPr/>
        </p:nvSpPr>
        <p:spPr>
          <a:xfrm>
            <a:off x="10081077" y="4082328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82">
            <a:extLst>
              <a:ext uri="{FF2B5EF4-FFF2-40B4-BE49-F238E27FC236}">
                <a16:creationId xmlns:a16="http://schemas.microsoft.com/office/drawing/2014/main" id="{AC88B47A-404E-7098-B1DA-267A6C393787}"/>
              </a:ext>
            </a:extLst>
          </p:cNvPr>
          <p:cNvSpPr/>
          <p:nvPr/>
        </p:nvSpPr>
        <p:spPr>
          <a:xfrm>
            <a:off x="9752978" y="3648397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Connector 84">
            <a:extLst>
              <a:ext uri="{FF2B5EF4-FFF2-40B4-BE49-F238E27FC236}">
                <a16:creationId xmlns:a16="http://schemas.microsoft.com/office/drawing/2014/main" id="{DD6D7716-7C1E-C43D-D27B-8B1C8BBB9400}"/>
              </a:ext>
            </a:extLst>
          </p:cNvPr>
          <p:cNvCxnSpPr>
            <a:stCxn id="5" idx="3"/>
          </p:cNvCxnSpPr>
          <p:nvPr/>
        </p:nvCxnSpPr>
        <p:spPr>
          <a:xfrm flipH="1">
            <a:off x="11174741" y="3701248"/>
            <a:ext cx="508905" cy="47420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85">
            <a:extLst>
              <a:ext uri="{FF2B5EF4-FFF2-40B4-BE49-F238E27FC236}">
                <a16:creationId xmlns:a16="http://schemas.microsoft.com/office/drawing/2014/main" id="{196CBA6D-8596-EE05-C183-1D13C2C35303}"/>
              </a:ext>
            </a:extLst>
          </p:cNvPr>
          <p:cNvCxnSpPr>
            <a:endCxn id="8" idx="1"/>
          </p:cNvCxnSpPr>
          <p:nvPr/>
        </p:nvCxnSpPr>
        <p:spPr>
          <a:xfrm>
            <a:off x="10627909" y="3457697"/>
            <a:ext cx="508905" cy="69611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89">
            <a:extLst>
              <a:ext uri="{FF2B5EF4-FFF2-40B4-BE49-F238E27FC236}">
                <a16:creationId xmlns:a16="http://schemas.microsoft.com/office/drawing/2014/main" id="{860211D0-5B16-CBB9-F711-B77C48B0CA88}"/>
              </a:ext>
            </a:extLst>
          </p:cNvPr>
          <p:cNvCxnSpPr>
            <a:stCxn id="15" idx="2"/>
          </p:cNvCxnSpPr>
          <p:nvPr/>
        </p:nvCxnSpPr>
        <p:spPr>
          <a:xfrm rot="10800000" flipV="1">
            <a:off x="9814460" y="3431678"/>
            <a:ext cx="759505" cy="24767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92">
            <a:extLst>
              <a:ext uri="{FF2B5EF4-FFF2-40B4-BE49-F238E27FC236}">
                <a16:creationId xmlns:a16="http://schemas.microsoft.com/office/drawing/2014/main" id="{913FAA73-9499-E090-588E-735AFB5D2565}"/>
              </a:ext>
            </a:extLst>
          </p:cNvPr>
          <p:cNvSpPr/>
          <p:nvPr/>
        </p:nvSpPr>
        <p:spPr>
          <a:xfrm>
            <a:off x="10573966" y="3400718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" name="Straight Connector 128">
            <a:extLst>
              <a:ext uri="{FF2B5EF4-FFF2-40B4-BE49-F238E27FC236}">
                <a16:creationId xmlns:a16="http://schemas.microsoft.com/office/drawing/2014/main" id="{CD575A3C-0FAE-4FE3-686D-E76B60BCC5C9}"/>
              </a:ext>
            </a:extLst>
          </p:cNvPr>
          <p:cNvCxnSpPr>
            <a:cxnSpLocks/>
            <a:stCxn id="9" idx="4"/>
            <a:endCxn id="8" idx="2"/>
          </p:cNvCxnSpPr>
          <p:nvPr/>
        </p:nvCxnSpPr>
        <p:spPr>
          <a:xfrm>
            <a:off x="10135327" y="4144247"/>
            <a:ext cx="985597" cy="3145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85">
            <a:extLst>
              <a:ext uri="{FF2B5EF4-FFF2-40B4-BE49-F238E27FC236}">
                <a16:creationId xmlns:a16="http://schemas.microsoft.com/office/drawing/2014/main" id="{3638EEF6-96A9-957C-6568-7CBB2027D495}"/>
              </a:ext>
            </a:extLst>
          </p:cNvPr>
          <p:cNvCxnSpPr>
            <a:endCxn id="8" idx="5"/>
          </p:cNvCxnSpPr>
          <p:nvPr/>
        </p:nvCxnSpPr>
        <p:spPr>
          <a:xfrm>
            <a:off x="9862344" y="3685922"/>
            <a:ext cx="1351191" cy="51167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2298A0-DD26-C16D-9528-1B13B8461D62}"/>
              </a:ext>
            </a:extLst>
          </p:cNvPr>
          <p:cNvSpPr txBox="1"/>
          <p:nvPr/>
        </p:nvSpPr>
        <p:spPr>
          <a:xfrm>
            <a:off x="9971710" y="3173612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CD2789-DE83-4C93-BEA2-AFFEDB7D4EBD}"/>
              </a:ext>
            </a:extLst>
          </p:cNvPr>
          <p:cNvSpPr txBox="1"/>
          <p:nvPr/>
        </p:nvSpPr>
        <p:spPr>
          <a:xfrm>
            <a:off x="9591958" y="3823874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E64646-F508-E8D2-3E90-DE9894524CBC}"/>
              </a:ext>
            </a:extLst>
          </p:cNvPr>
          <p:cNvSpPr txBox="1"/>
          <p:nvPr/>
        </p:nvSpPr>
        <p:spPr>
          <a:xfrm>
            <a:off x="10302840" y="4135942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667D7-68B9-FECC-8D5B-A0157B057546}"/>
              </a:ext>
            </a:extLst>
          </p:cNvPr>
          <p:cNvSpPr txBox="1"/>
          <p:nvPr/>
        </p:nvSpPr>
        <p:spPr>
          <a:xfrm>
            <a:off x="11396504" y="3800972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2F086C-4D1A-463E-3B2D-F273A89DD2B6}"/>
              </a:ext>
            </a:extLst>
          </p:cNvPr>
          <p:cNvSpPr txBox="1"/>
          <p:nvPr/>
        </p:nvSpPr>
        <p:spPr>
          <a:xfrm>
            <a:off x="10248157" y="3504555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7A74FB-920B-F15F-03AA-B50B39A2AA5C}"/>
              </a:ext>
            </a:extLst>
          </p:cNvPr>
          <p:cNvSpPr txBox="1"/>
          <p:nvPr/>
        </p:nvSpPr>
        <p:spPr>
          <a:xfrm>
            <a:off x="10925106" y="3549867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CAD1EC-7552-D307-8333-125FDFEF876A}"/>
              </a:ext>
            </a:extLst>
          </p:cNvPr>
          <p:cNvSpPr txBox="1"/>
          <p:nvPr/>
        </p:nvSpPr>
        <p:spPr>
          <a:xfrm>
            <a:off x="11122579" y="3169585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25" name="Oval 66">
            <a:extLst>
              <a:ext uri="{FF2B5EF4-FFF2-40B4-BE49-F238E27FC236}">
                <a16:creationId xmlns:a16="http://schemas.microsoft.com/office/drawing/2014/main" id="{86895B37-0AD6-36C6-CCDC-4CD65ACD1C99}"/>
              </a:ext>
            </a:extLst>
          </p:cNvPr>
          <p:cNvSpPr/>
          <p:nvPr/>
        </p:nvSpPr>
        <p:spPr>
          <a:xfrm>
            <a:off x="11600280" y="5237712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6" name="Straight Connector 73">
            <a:extLst>
              <a:ext uri="{FF2B5EF4-FFF2-40B4-BE49-F238E27FC236}">
                <a16:creationId xmlns:a16="http://schemas.microsoft.com/office/drawing/2014/main" id="{052A0A80-1C85-FB08-AEF1-15B61F1FE9D5}"/>
              </a:ext>
            </a:extLst>
          </p:cNvPr>
          <p:cNvCxnSpPr>
            <a:stCxn id="33" idx="1"/>
            <a:endCxn id="25" idx="1"/>
          </p:cNvCxnSpPr>
          <p:nvPr/>
        </p:nvCxnSpPr>
        <p:spPr>
          <a:xfrm>
            <a:off x="10522380" y="4999101"/>
            <a:ext cx="1093791" cy="24767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6">
            <a:extLst>
              <a:ext uri="{FF2B5EF4-FFF2-40B4-BE49-F238E27FC236}">
                <a16:creationId xmlns:a16="http://schemas.microsoft.com/office/drawing/2014/main" id="{5613926A-972A-5D0F-B863-241BBD874481}"/>
              </a:ext>
            </a:extLst>
          </p:cNvPr>
          <p:cNvCxnSpPr>
            <a:stCxn id="30" idx="4"/>
            <a:endCxn id="29" idx="1"/>
          </p:cNvCxnSpPr>
          <p:nvPr/>
        </p:nvCxnSpPr>
        <p:spPr>
          <a:xfrm>
            <a:off x="9739752" y="5299631"/>
            <a:ext cx="289739" cy="38108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79">
            <a:extLst>
              <a:ext uri="{FF2B5EF4-FFF2-40B4-BE49-F238E27FC236}">
                <a16:creationId xmlns:a16="http://schemas.microsoft.com/office/drawing/2014/main" id="{836B0D40-C6FB-A5B7-1504-1371F0577AE2}"/>
              </a:ext>
            </a:extLst>
          </p:cNvPr>
          <p:cNvSpPr/>
          <p:nvPr/>
        </p:nvSpPr>
        <p:spPr>
          <a:xfrm>
            <a:off x="11053448" y="5734056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80">
            <a:extLst>
              <a:ext uri="{FF2B5EF4-FFF2-40B4-BE49-F238E27FC236}">
                <a16:creationId xmlns:a16="http://schemas.microsoft.com/office/drawing/2014/main" id="{0494EA53-F0E8-0AE9-118D-ED56DC0FCFA4}"/>
              </a:ext>
            </a:extLst>
          </p:cNvPr>
          <p:cNvSpPr/>
          <p:nvPr/>
        </p:nvSpPr>
        <p:spPr>
          <a:xfrm>
            <a:off x="10013601" y="5671643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82">
            <a:extLst>
              <a:ext uri="{FF2B5EF4-FFF2-40B4-BE49-F238E27FC236}">
                <a16:creationId xmlns:a16="http://schemas.microsoft.com/office/drawing/2014/main" id="{72FA1A0A-5A5A-9EB7-9A99-3B82A2EA2016}"/>
              </a:ext>
            </a:extLst>
          </p:cNvPr>
          <p:cNvSpPr/>
          <p:nvPr/>
        </p:nvSpPr>
        <p:spPr>
          <a:xfrm>
            <a:off x="9685502" y="5237712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Straight Connector 84">
            <a:extLst>
              <a:ext uri="{FF2B5EF4-FFF2-40B4-BE49-F238E27FC236}">
                <a16:creationId xmlns:a16="http://schemas.microsoft.com/office/drawing/2014/main" id="{CCDB83C5-E070-A362-B134-DCBD1106B30D}"/>
              </a:ext>
            </a:extLst>
          </p:cNvPr>
          <p:cNvCxnSpPr>
            <a:stCxn id="25" idx="3"/>
          </p:cNvCxnSpPr>
          <p:nvPr/>
        </p:nvCxnSpPr>
        <p:spPr>
          <a:xfrm flipH="1">
            <a:off x="11107266" y="5290563"/>
            <a:ext cx="508905" cy="47420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89">
            <a:extLst>
              <a:ext uri="{FF2B5EF4-FFF2-40B4-BE49-F238E27FC236}">
                <a16:creationId xmlns:a16="http://schemas.microsoft.com/office/drawing/2014/main" id="{005E1498-41A5-67BD-EFA5-DEC2C20A2793}"/>
              </a:ext>
            </a:extLst>
          </p:cNvPr>
          <p:cNvCxnSpPr>
            <a:stCxn id="33" idx="2"/>
          </p:cNvCxnSpPr>
          <p:nvPr/>
        </p:nvCxnSpPr>
        <p:spPr>
          <a:xfrm rot="10800000" flipV="1">
            <a:off x="9746985" y="5020993"/>
            <a:ext cx="759505" cy="24767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2">
            <a:extLst>
              <a:ext uri="{FF2B5EF4-FFF2-40B4-BE49-F238E27FC236}">
                <a16:creationId xmlns:a16="http://schemas.microsoft.com/office/drawing/2014/main" id="{277543DC-1C09-DA50-25DD-F50A94F57133}"/>
              </a:ext>
            </a:extLst>
          </p:cNvPr>
          <p:cNvSpPr/>
          <p:nvPr/>
        </p:nvSpPr>
        <p:spPr>
          <a:xfrm>
            <a:off x="10506490" y="4990033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Straight Connector 128">
            <a:extLst>
              <a:ext uri="{FF2B5EF4-FFF2-40B4-BE49-F238E27FC236}">
                <a16:creationId xmlns:a16="http://schemas.microsoft.com/office/drawing/2014/main" id="{E3F232AA-ED1A-157C-60AF-2368D0FBFB29}"/>
              </a:ext>
            </a:extLst>
          </p:cNvPr>
          <p:cNvCxnSpPr>
            <a:stCxn id="29" idx="4"/>
            <a:endCxn id="28" idx="2"/>
          </p:cNvCxnSpPr>
          <p:nvPr/>
        </p:nvCxnSpPr>
        <p:spPr>
          <a:xfrm>
            <a:off x="10067851" y="5733562"/>
            <a:ext cx="985597" cy="3145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A6D93FB-6802-2399-99B1-A3626726748F}"/>
              </a:ext>
            </a:extLst>
          </p:cNvPr>
          <p:cNvSpPr txBox="1"/>
          <p:nvPr/>
        </p:nvSpPr>
        <p:spPr>
          <a:xfrm>
            <a:off x="9958664" y="4741159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4270B1-6EE0-2452-FA9A-B7B53A996BBD}"/>
              </a:ext>
            </a:extLst>
          </p:cNvPr>
          <p:cNvSpPr txBox="1"/>
          <p:nvPr/>
        </p:nvSpPr>
        <p:spPr>
          <a:xfrm>
            <a:off x="9524482" y="5413189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675558-CECE-5707-54F2-3D0E8A5D9412}"/>
              </a:ext>
            </a:extLst>
          </p:cNvPr>
          <p:cNvSpPr txBox="1"/>
          <p:nvPr/>
        </p:nvSpPr>
        <p:spPr>
          <a:xfrm>
            <a:off x="10235364" y="5725257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AEA61D-2F5B-996D-0308-2F02E5D24E2E}"/>
              </a:ext>
            </a:extLst>
          </p:cNvPr>
          <p:cNvSpPr txBox="1"/>
          <p:nvPr/>
        </p:nvSpPr>
        <p:spPr>
          <a:xfrm>
            <a:off x="11329028" y="5390287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BCAF4B-F540-F7AA-0306-C3E5C38B49A4}"/>
              </a:ext>
            </a:extLst>
          </p:cNvPr>
          <p:cNvSpPr txBox="1"/>
          <p:nvPr/>
        </p:nvSpPr>
        <p:spPr>
          <a:xfrm>
            <a:off x="10946246" y="4693586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7B50B3-EEE2-BCA2-F7C1-1E90629E3CD1}"/>
              </a:ext>
            </a:extLst>
          </p:cNvPr>
          <p:cNvSpPr txBox="1"/>
          <p:nvPr/>
        </p:nvSpPr>
        <p:spPr>
          <a:xfrm>
            <a:off x="9013997" y="3332870"/>
            <a:ext cx="37975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i="1" dirty="0"/>
              <a:t>G</a:t>
            </a:r>
            <a:endParaRPr lang="he-IL" sz="32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054150-3A55-88A4-1FDA-192C0A584640}"/>
              </a:ext>
            </a:extLst>
          </p:cNvPr>
          <p:cNvSpPr txBox="1"/>
          <p:nvPr/>
        </p:nvSpPr>
        <p:spPr>
          <a:xfrm>
            <a:off x="9415116" y="4606499"/>
            <a:ext cx="37975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i="1" dirty="0"/>
              <a:t>H</a:t>
            </a:r>
            <a:endParaRPr lang="he-IL" sz="32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5EBBD-F54F-DA58-7D0F-F6768EE02533}"/>
              </a:ext>
            </a:extLst>
          </p:cNvPr>
          <p:cNvSpPr txBox="1"/>
          <p:nvPr/>
        </p:nvSpPr>
        <p:spPr>
          <a:xfrm>
            <a:off x="7346164" y="5697138"/>
            <a:ext cx="13640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w(</a:t>
            </a:r>
            <a:r>
              <a:rPr lang="en-US" sz="2400" b="1" i="1" dirty="0"/>
              <a:t>H</a:t>
            </a:r>
            <a:r>
              <a:rPr lang="en-US" sz="2400" i="1" dirty="0"/>
              <a:t>) = 7</a:t>
            </a:r>
            <a:endParaRPr lang="he-IL" sz="24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7B0111-5D38-EC3D-2857-89E0F9305FD6}"/>
              </a:ext>
            </a:extLst>
          </p:cNvPr>
          <p:cNvSpPr txBox="1"/>
          <p:nvPr/>
        </p:nvSpPr>
        <p:spPr>
          <a:xfrm>
            <a:off x="7333691" y="5271539"/>
            <a:ext cx="21873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w(</a:t>
            </a:r>
            <a:r>
              <a:rPr lang="en-US" sz="2400" b="1" i="1" dirty="0">
                <a:solidFill>
                  <a:srgbClr val="C00000"/>
                </a:solidFill>
              </a:rPr>
              <a:t>MST(G)</a:t>
            </a:r>
            <a:r>
              <a:rPr lang="en-US" sz="2400" i="1" dirty="0"/>
              <a:t>) = 4</a:t>
            </a:r>
            <a:endParaRPr lang="he-IL" sz="24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78CDC1-01ED-4EBD-B749-B989B6FB9DA4}"/>
              </a:ext>
            </a:extLst>
          </p:cNvPr>
          <p:cNvSpPr txBox="1"/>
          <p:nvPr/>
        </p:nvSpPr>
        <p:spPr>
          <a:xfrm>
            <a:off x="7285460" y="6070744"/>
            <a:ext cx="21873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Light(</a:t>
            </a:r>
            <a:r>
              <a:rPr lang="en-US" sz="2400" b="1" i="1" dirty="0"/>
              <a:t>H</a:t>
            </a:r>
            <a:r>
              <a:rPr lang="en-US" sz="2400" i="1" dirty="0"/>
              <a:t>) = 7/4</a:t>
            </a:r>
            <a:endParaRPr lang="he-IL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06D7C-5DE0-8212-7761-49F36F7699FC}"/>
              </a:ext>
            </a:extLst>
          </p:cNvPr>
          <p:cNvSpPr txBox="1"/>
          <p:nvPr/>
        </p:nvSpPr>
        <p:spPr>
          <a:xfrm>
            <a:off x="1776395" y="1891177"/>
            <a:ext cx="7744625" cy="6232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sz="1050" dirty="0"/>
          </a:p>
          <a:p>
            <a:r>
              <a:rPr lang="en-US" sz="2400" b="1" dirty="0">
                <a:solidFill>
                  <a:srgbClr val="C00000"/>
                </a:solidFill>
              </a:rPr>
              <a:t>Sparsity and lightness = main compactness measures</a:t>
            </a:r>
            <a:r>
              <a:rPr lang="en-US" sz="1800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358483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5EE4-2A76-1E62-EEC7-C2C8309EC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6EAEFEB-DF33-5405-77F8-81FA1E4833B8}"/>
              </a:ext>
            </a:extLst>
          </p:cNvPr>
          <p:cNvSpPr/>
          <p:nvPr/>
        </p:nvSpPr>
        <p:spPr>
          <a:xfrm>
            <a:off x="7084987" y="2719822"/>
            <a:ext cx="5066373" cy="3933328"/>
          </a:xfrm>
          <a:custGeom>
            <a:avLst/>
            <a:gdLst>
              <a:gd name="connsiteX0" fmla="*/ 3511893 w 5066373"/>
              <a:gd name="connsiteY0" fmla="*/ 11568 h 3933328"/>
              <a:gd name="connsiteX1" fmla="*/ 3156293 w 5066373"/>
              <a:gd name="connsiteY1" fmla="*/ 153808 h 3933328"/>
              <a:gd name="connsiteX2" fmla="*/ 2963253 w 5066373"/>
              <a:gd name="connsiteY2" fmla="*/ 265568 h 3933328"/>
              <a:gd name="connsiteX3" fmla="*/ 2932773 w 5066373"/>
              <a:gd name="connsiteY3" fmla="*/ 296048 h 3933328"/>
              <a:gd name="connsiteX4" fmla="*/ 2678773 w 5066373"/>
              <a:gd name="connsiteY4" fmla="*/ 377328 h 3933328"/>
              <a:gd name="connsiteX5" fmla="*/ 2475573 w 5066373"/>
              <a:gd name="connsiteY5" fmla="*/ 428128 h 3933328"/>
              <a:gd name="connsiteX6" fmla="*/ 2424773 w 5066373"/>
              <a:gd name="connsiteY6" fmla="*/ 448448 h 3933328"/>
              <a:gd name="connsiteX7" fmla="*/ 2323173 w 5066373"/>
              <a:gd name="connsiteY7" fmla="*/ 458608 h 3933328"/>
              <a:gd name="connsiteX8" fmla="*/ 2292693 w 5066373"/>
              <a:gd name="connsiteY8" fmla="*/ 468768 h 3933328"/>
              <a:gd name="connsiteX9" fmla="*/ 2191093 w 5066373"/>
              <a:gd name="connsiteY9" fmla="*/ 489088 h 3933328"/>
              <a:gd name="connsiteX10" fmla="*/ 2079333 w 5066373"/>
              <a:gd name="connsiteY10" fmla="*/ 519568 h 3933328"/>
              <a:gd name="connsiteX11" fmla="*/ 1957413 w 5066373"/>
              <a:gd name="connsiteY11" fmla="*/ 580528 h 3933328"/>
              <a:gd name="connsiteX12" fmla="*/ 1906613 w 5066373"/>
              <a:gd name="connsiteY12" fmla="*/ 641488 h 3933328"/>
              <a:gd name="connsiteX13" fmla="*/ 1906613 w 5066373"/>
              <a:gd name="connsiteY13" fmla="*/ 753248 h 3933328"/>
              <a:gd name="connsiteX14" fmla="*/ 1926933 w 5066373"/>
              <a:gd name="connsiteY14" fmla="*/ 783728 h 3933328"/>
              <a:gd name="connsiteX15" fmla="*/ 1947253 w 5066373"/>
              <a:gd name="connsiteY15" fmla="*/ 844688 h 3933328"/>
              <a:gd name="connsiteX16" fmla="*/ 2008213 w 5066373"/>
              <a:gd name="connsiteY16" fmla="*/ 936128 h 3933328"/>
              <a:gd name="connsiteX17" fmla="*/ 2099653 w 5066373"/>
              <a:gd name="connsiteY17" fmla="*/ 1200288 h 3933328"/>
              <a:gd name="connsiteX18" fmla="*/ 2089493 w 5066373"/>
              <a:gd name="connsiteY18" fmla="*/ 1647328 h 3933328"/>
              <a:gd name="connsiteX19" fmla="*/ 1916773 w 5066373"/>
              <a:gd name="connsiteY19" fmla="*/ 1911488 h 3933328"/>
              <a:gd name="connsiteX20" fmla="*/ 1754213 w 5066373"/>
              <a:gd name="connsiteY20" fmla="*/ 2074048 h 3933328"/>
              <a:gd name="connsiteX21" fmla="*/ 1500213 w 5066373"/>
              <a:gd name="connsiteY21" fmla="*/ 2246768 h 3933328"/>
              <a:gd name="connsiteX22" fmla="*/ 1429093 w 5066373"/>
              <a:gd name="connsiteY22" fmla="*/ 2328048 h 3933328"/>
              <a:gd name="connsiteX23" fmla="*/ 1317333 w 5066373"/>
              <a:gd name="connsiteY23" fmla="*/ 2409328 h 3933328"/>
              <a:gd name="connsiteX24" fmla="*/ 1236053 w 5066373"/>
              <a:gd name="connsiteY24" fmla="*/ 2439808 h 3933328"/>
              <a:gd name="connsiteX25" fmla="*/ 1093813 w 5066373"/>
              <a:gd name="connsiteY25" fmla="*/ 2449968 h 3933328"/>
              <a:gd name="connsiteX26" fmla="*/ 839813 w 5066373"/>
              <a:gd name="connsiteY26" fmla="*/ 2500768 h 3933328"/>
              <a:gd name="connsiteX27" fmla="*/ 656933 w 5066373"/>
              <a:gd name="connsiteY27" fmla="*/ 2521088 h 3933328"/>
              <a:gd name="connsiteX28" fmla="*/ 575653 w 5066373"/>
              <a:gd name="connsiteY28" fmla="*/ 2541408 h 3933328"/>
              <a:gd name="connsiteX29" fmla="*/ 331813 w 5066373"/>
              <a:gd name="connsiteY29" fmla="*/ 2602368 h 3933328"/>
              <a:gd name="connsiteX30" fmla="*/ 260693 w 5066373"/>
              <a:gd name="connsiteY30" fmla="*/ 2663328 h 3933328"/>
              <a:gd name="connsiteX31" fmla="*/ 199733 w 5066373"/>
              <a:gd name="connsiteY31" fmla="*/ 2815728 h 3933328"/>
              <a:gd name="connsiteX32" fmla="*/ 159093 w 5066373"/>
              <a:gd name="connsiteY32" fmla="*/ 2876688 h 3933328"/>
              <a:gd name="connsiteX33" fmla="*/ 128613 w 5066373"/>
              <a:gd name="connsiteY33" fmla="*/ 2968128 h 3933328"/>
              <a:gd name="connsiteX34" fmla="*/ 87973 w 5066373"/>
              <a:gd name="connsiteY34" fmla="*/ 3039248 h 3933328"/>
              <a:gd name="connsiteX35" fmla="*/ 27013 w 5066373"/>
              <a:gd name="connsiteY35" fmla="*/ 3232288 h 3933328"/>
              <a:gd name="connsiteX36" fmla="*/ 16853 w 5066373"/>
              <a:gd name="connsiteY36" fmla="*/ 3415168 h 3933328"/>
              <a:gd name="connsiteX37" fmla="*/ 6693 w 5066373"/>
              <a:gd name="connsiteY37" fmla="*/ 3496448 h 3933328"/>
              <a:gd name="connsiteX38" fmla="*/ 16853 w 5066373"/>
              <a:gd name="connsiteY38" fmla="*/ 3740288 h 3933328"/>
              <a:gd name="connsiteX39" fmla="*/ 179413 w 5066373"/>
              <a:gd name="connsiteY39" fmla="*/ 3831728 h 3933328"/>
              <a:gd name="connsiteX40" fmla="*/ 677253 w 5066373"/>
              <a:gd name="connsiteY40" fmla="*/ 3841888 h 3933328"/>
              <a:gd name="connsiteX41" fmla="*/ 870293 w 5066373"/>
              <a:gd name="connsiteY41" fmla="*/ 3862208 h 3933328"/>
              <a:gd name="connsiteX42" fmla="*/ 992213 w 5066373"/>
              <a:gd name="connsiteY42" fmla="*/ 3892688 h 3933328"/>
              <a:gd name="connsiteX43" fmla="*/ 1053173 w 5066373"/>
              <a:gd name="connsiteY43" fmla="*/ 3902848 h 3933328"/>
              <a:gd name="connsiteX44" fmla="*/ 1103973 w 5066373"/>
              <a:gd name="connsiteY44" fmla="*/ 3913008 h 3933328"/>
              <a:gd name="connsiteX45" fmla="*/ 1215733 w 5066373"/>
              <a:gd name="connsiteY45" fmla="*/ 3923168 h 3933328"/>
              <a:gd name="connsiteX46" fmla="*/ 1307173 w 5066373"/>
              <a:gd name="connsiteY46" fmla="*/ 3933328 h 3933328"/>
              <a:gd name="connsiteX47" fmla="*/ 1805013 w 5066373"/>
              <a:gd name="connsiteY47" fmla="*/ 3923168 h 3933328"/>
              <a:gd name="connsiteX48" fmla="*/ 2363813 w 5066373"/>
              <a:gd name="connsiteY48" fmla="*/ 3841888 h 3933328"/>
              <a:gd name="connsiteX49" fmla="*/ 2485733 w 5066373"/>
              <a:gd name="connsiteY49" fmla="*/ 3780928 h 3933328"/>
              <a:gd name="connsiteX50" fmla="*/ 2526373 w 5066373"/>
              <a:gd name="connsiteY50" fmla="*/ 3750448 h 3933328"/>
              <a:gd name="connsiteX51" fmla="*/ 2546693 w 5066373"/>
              <a:gd name="connsiteY51" fmla="*/ 3709808 h 3933328"/>
              <a:gd name="connsiteX52" fmla="*/ 2577173 w 5066373"/>
              <a:gd name="connsiteY52" fmla="*/ 3689488 h 3933328"/>
              <a:gd name="connsiteX53" fmla="*/ 2709253 w 5066373"/>
              <a:gd name="connsiteY53" fmla="*/ 3638688 h 3933328"/>
              <a:gd name="connsiteX54" fmla="*/ 2912453 w 5066373"/>
              <a:gd name="connsiteY54" fmla="*/ 3567568 h 3933328"/>
              <a:gd name="connsiteX55" fmla="*/ 3003893 w 5066373"/>
              <a:gd name="connsiteY55" fmla="*/ 3537088 h 3933328"/>
              <a:gd name="connsiteX56" fmla="*/ 3298533 w 5066373"/>
              <a:gd name="connsiteY56" fmla="*/ 3496448 h 3933328"/>
              <a:gd name="connsiteX57" fmla="*/ 3552533 w 5066373"/>
              <a:gd name="connsiteY57" fmla="*/ 3455808 h 3933328"/>
              <a:gd name="connsiteX58" fmla="*/ 3664293 w 5066373"/>
              <a:gd name="connsiteY58" fmla="*/ 3435488 h 3933328"/>
              <a:gd name="connsiteX59" fmla="*/ 3776053 w 5066373"/>
              <a:gd name="connsiteY59" fmla="*/ 3405008 h 3933328"/>
              <a:gd name="connsiteX60" fmla="*/ 3928453 w 5066373"/>
              <a:gd name="connsiteY60" fmla="*/ 3384688 h 3933328"/>
              <a:gd name="connsiteX61" fmla="*/ 4141813 w 5066373"/>
              <a:gd name="connsiteY61" fmla="*/ 3344048 h 3933328"/>
              <a:gd name="connsiteX62" fmla="*/ 4233253 w 5066373"/>
              <a:gd name="connsiteY62" fmla="*/ 3323728 h 3933328"/>
              <a:gd name="connsiteX63" fmla="*/ 4304373 w 5066373"/>
              <a:gd name="connsiteY63" fmla="*/ 3293248 h 3933328"/>
              <a:gd name="connsiteX64" fmla="*/ 4639653 w 5066373"/>
              <a:gd name="connsiteY64" fmla="*/ 3110368 h 3933328"/>
              <a:gd name="connsiteX65" fmla="*/ 4731093 w 5066373"/>
              <a:gd name="connsiteY65" fmla="*/ 3018928 h 3933328"/>
              <a:gd name="connsiteX66" fmla="*/ 4822533 w 5066373"/>
              <a:gd name="connsiteY66" fmla="*/ 2886848 h 3933328"/>
              <a:gd name="connsiteX67" fmla="*/ 5025733 w 5066373"/>
              <a:gd name="connsiteY67" fmla="*/ 2480448 h 3933328"/>
              <a:gd name="connsiteX68" fmla="*/ 5066373 w 5066373"/>
              <a:gd name="connsiteY68" fmla="*/ 2297568 h 3933328"/>
              <a:gd name="connsiteX69" fmla="*/ 5056213 w 5066373"/>
              <a:gd name="connsiteY69" fmla="*/ 1860688 h 3933328"/>
              <a:gd name="connsiteX70" fmla="*/ 5046053 w 5066373"/>
              <a:gd name="connsiteY70" fmla="*/ 1708288 h 3933328"/>
              <a:gd name="connsiteX71" fmla="*/ 5035893 w 5066373"/>
              <a:gd name="connsiteY71" fmla="*/ 1535568 h 3933328"/>
              <a:gd name="connsiteX72" fmla="*/ 5005413 w 5066373"/>
              <a:gd name="connsiteY72" fmla="*/ 621168 h 3933328"/>
              <a:gd name="connsiteX73" fmla="*/ 4964773 w 5066373"/>
              <a:gd name="connsiteY73" fmla="*/ 539888 h 3933328"/>
              <a:gd name="connsiteX74" fmla="*/ 4863173 w 5066373"/>
              <a:gd name="connsiteY74" fmla="*/ 438288 h 3933328"/>
              <a:gd name="connsiteX75" fmla="*/ 4822533 w 5066373"/>
              <a:gd name="connsiteY75" fmla="*/ 397648 h 3933328"/>
              <a:gd name="connsiteX76" fmla="*/ 4751413 w 5066373"/>
              <a:gd name="connsiteY76" fmla="*/ 346848 h 3933328"/>
              <a:gd name="connsiteX77" fmla="*/ 4700613 w 5066373"/>
              <a:gd name="connsiteY77" fmla="*/ 296048 h 3933328"/>
              <a:gd name="connsiteX78" fmla="*/ 4497413 w 5066373"/>
              <a:gd name="connsiteY78" fmla="*/ 194448 h 3933328"/>
              <a:gd name="connsiteX79" fmla="*/ 4446613 w 5066373"/>
              <a:gd name="connsiteY79" fmla="*/ 163968 h 3933328"/>
              <a:gd name="connsiteX80" fmla="*/ 4172293 w 5066373"/>
              <a:gd name="connsiteY80" fmla="*/ 92848 h 3933328"/>
              <a:gd name="connsiteX81" fmla="*/ 4030053 w 5066373"/>
              <a:gd name="connsiteY81" fmla="*/ 82688 h 3933328"/>
              <a:gd name="connsiteX82" fmla="*/ 3786213 w 5066373"/>
              <a:gd name="connsiteY82" fmla="*/ 62368 h 3933328"/>
              <a:gd name="connsiteX83" fmla="*/ 3745573 w 5066373"/>
              <a:gd name="connsiteY83" fmla="*/ 52208 h 3933328"/>
              <a:gd name="connsiteX84" fmla="*/ 3684613 w 5066373"/>
              <a:gd name="connsiteY84" fmla="*/ 31888 h 3933328"/>
              <a:gd name="connsiteX85" fmla="*/ 3593173 w 5066373"/>
              <a:gd name="connsiteY85" fmla="*/ 11568 h 3933328"/>
              <a:gd name="connsiteX86" fmla="*/ 3511893 w 5066373"/>
              <a:gd name="connsiteY86" fmla="*/ 11568 h 393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66373" h="3933328">
                <a:moveTo>
                  <a:pt x="3511893" y="11568"/>
                </a:moveTo>
                <a:cubicBezTo>
                  <a:pt x="3439080" y="35275"/>
                  <a:pt x="3423902" y="17157"/>
                  <a:pt x="3156293" y="153808"/>
                </a:cubicBezTo>
                <a:cubicBezTo>
                  <a:pt x="3090074" y="187622"/>
                  <a:pt x="3025981" y="225650"/>
                  <a:pt x="2963253" y="265568"/>
                </a:cubicBezTo>
                <a:cubicBezTo>
                  <a:pt x="2951131" y="273282"/>
                  <a:pt x="2945903" y="290212"/>
                  <a:pt x="2932773" y="296048"/>
                </a:cubicBezTo>
                <a:cubicBezTo>
                  <a:pt x="2889863" y="315119"/>
                  <a:pt x="2737217" y="359795"/>
                  <a:pt x="2678773" y="377328"/>
                </a:cubicBezTo>
                <a:cubicBezTo>
                  <a:pt x="2265075" y="501437"/>
                  <a:pt x="2884387" y="319111"/>
                  <a:pt x="2475573" y="428128"/>
                </a:cubicBezTo>
                <a:cubicBezTo>
                  <a:pt x="2457951" y="432827"/>
                  <a:pt x="2442657" y="444871"/>
                  <a:pt x="2424773" y="448448"/>
                </a:cubicBezTo>
                <a:cubicBezTo>
                  <a:pt x="2391398" y="455123"/>
                  <a:pt x="2357040" y="455221"/>
                  <a:pt x="2323173" y="458608"/>
                </a:cubicBezTo>
                <a:cubicBezTo>
                  <a:pt x="2313013" y="461995"/>
                  <a:pt x="2303128" y="466360"/>
                  <a:pt x="2292693" y="468768"/>
                </a:cubicBezTo>
                <a:cubicBezTo>
                  <a:pt x="2259040" y="476534"/>
                  <a:pt x="2223160" y="476261"/>
                  <a:pt x="2191093" y="489088"/>
                </a:cubicBezTo>
                <a:cubicBezTo>
                  <a:pt x="2121166" y="517059"/>
                  <a:pt x="2158283" y="506410"/>
                  <a:pt x="2079333" y="519568"/>
                </a:cubicBezTo>
                <a:cubicBezTo>
                  <a:pt x="2050667" y="531853"/>
                  <a:pt x="1983928" y="556664"/>
                  <a:pt x="1957413" y="580528"/>
                </a:cubicBezTo>
                <a:cubicBezTo>
                  <a:pt x="1937752" y="598223"/>
                  <a:pt x="1923546" y="621168"/>
                  <a:pt x="1906613" y="641488"/>
                </a:cubicBezTo>
                <a:cubicBezTo>
                  <a:pt x="1890748" y="689084"/>
                  <a:pt x="1887657" y="683743"/>
                  <a:pt x="1906613" y="753248"/>
                </a:cubicBezTo>
                <a:cubicBezTo>
                  <a:pt x="1909826" y="765029"/>
                  <a:pt x="1921974" y="772570"/>
                  <a:pt x="1926933" y="783728"/>
                </a:cubicBezTo>
                <a:cubicBezTo>
                  <a:pt x="1935632" y="803301"/>
                  <a:pt x="1936851" y="825964"/>
                  <a:pt x="1947253" y="844688"/>
                </a:cubicBezTo>
                <a:cubicBezTo>
                  <a:pt x="2018807" y="973484"/>
                  <a:pt x="1931764" y="732264"/>
                  <a:pt x="2008213" y="936128"/>
                </a:cubicBezTo>
                <a:cubicBezTo>
                  <a:pt x="2040931" y="1023375"/>
                  <a:pt x="2099653" y="1200288"/>
                  <a:pt x="2099653" y="1200288"/>
                </a:cubicBezTo>
                <a:cubicBezTo>
                  <a:pt x="2126292" y="1386760"/>
                  <a:pt x="2142052" y="1416067"/>
                  <a:pt x="2089493" y="1647328"/>
                </a:cubicBezTo>
                <a:cubicBezTo>
                  <a:pt x="2068196" y="1741036"/>
                  <a:pt x="1978978" y="1844498"/>
                  <a:pt x="1916773" y="1911488"/>
                </a:cubicBezTo>
                <a:cubicBezTo>
                  <a:pt x="1864629" y="1967643"/>
                  <a:pt x="1817582" y="2030957"/>
                  <a:pt x="1754213" y="2074048"/>
                </a:cubicBezTo>
                <a:cubicBezTo>
                  <a:pt x="1669546" y="2131621"/>
                  <a:pt x="1567635" y="2169714"/>
                  <a:pt x="1500213" y="2246768"/>
                </a:cubicBezTo>
                <a:cubicBezTo>
                  <a:pt x="1476506" y="2273861"/>
                  <a:pt x="1454549" y="2302592"/>
                  <a:pt x="1429093" y="2328048"/>
                </a:cubicBezTo>
                <a:cubicBezTo>
                  <a:pt x="1401836" y="2355305"/>
                  <a:pt x="1354327" y="2392254"/>
                  <a:pt x="1317333" y="2409328"/>
                </a:cubicBezTo>
                <a:cubicBezTo>
                  <a:pt x="1291061" y="2421454"/>
                  <a:pt x="1264522" y="2434632"/>
                  <a:pt x="1236053" y="2439808"/>
                </a:cubicBezTo>
                <a:cubicBezTo>
                  <a:pt x="1189286" y="2448311"/>
                  <a:pt x="1141226" y="2446581"/>
                  <a:pt x="1093813" y="2449968"/>
                </a:cubicBezTo>
                <a:cubicBezTo>
                  <a:pt x="984051" y="2475298"/>
                  <a:pt x="949345" y="2486164"/>
                  <a:pt x="839813" y="2500768"/>
                </a:cubicBezTo>
                <a:cubicBezTo>
                  <a:pt x="779016" y="2508874"/>
                  <a:pt x="656933" y="2521088"/>
                  <a:pt x="656933" y="2521088"/>
                </a:cubicBezTo>
                <a:cubicBezTo>
                  <a:pt x="629840" y="2527861"/>
                  <a:pt x="602993" y="2535712"/>
                  <a:pt x="575653" y="2541408"/>
                </a:cubicBezTo>
                <a:cubicBezTo>
                  <a:pt x="479531" y="2561433"/>
                  <a:pt x="414917" y="2560816"/>
                  <a:pt x="331813" y="2602368"/>
                </a:cubicBezTo>
                <a:cubicBezTo>
                  <a:pt x="305746" y="2615402"/>
                  <a:pt x="281028" y="2642993"/>
                  <a:pt x="260693" y="2663328"/>
                </a:cubicBezTo>
                <a:cubicBezTo>
                  <a:pt x="240387" y="2724247"/>
                  <a:pt x="232626" y="2754054"/>
                  <a:pt x="199733" y="2815728"/>
                </a:cubicBezTo>
                <a:cubicBezTo>
                  <a:pt x="188240" y="2837276"/>
                  <a:pt x="169421" y="2854558"/>
                  <a:pt x="159093" y="2876688"/>
                </a:cubicBezTo>
                <a:cubicBezTo>
                  <a:pt x="145506" y="2905803"/>
                  <a:pt x="141491" y="2938693"/>
                  <a:pt x="128613" y="2968128"/>
                </a:cubicBezTo>
                <a:cubicBezTo>
                  <a:pt x="117669" y="2993143"/>
                  <a:pt x="99520" y="3014505"/>
                  <a:pt x="87973" y="3039248"/>
                </a:cubicBezTo>
                <a:cubicBezTo>
                  <a:pt x="59073" y="3101177"/>
                  <a:pt x="44905" y="3166684"/>
                  <a:pt x="27013" y="3232288"/>
                </a:cubicBezTo>
                <a:cubicBezTo>
                  <a:pt x="23626" y="3293248"/>
                  <a:pt x="21536" y="3354294"/>
                  <a:pt x="16853" y="3415168"/>
                </a:cubicBezTo>
                <a:cubicBezTo>
                  <a:pt x="14759" y="3442392"/>
                  <a:pt x="6693" y="3469144"/>
                  <a:pt x="6693" y="3496448"/>
                </a:cubicBezTo>
                <a:cubicBezTo>
                  <a:pt x="6693" y="3577799"/>
                  <a:pt x="-13765" y="3664919"/>
                  <a:pt x="16853" y="3740288"/>
                </a:cubicBezTo>
                <a:cubicBezTo>
                  <a:pt x="24539" y="3759208"/>
                  <a:pt x="127368" y="3829764"/>
                  <a:pt x="179413" y="3831728"/>
                </a:cubicBezTo>
                <a:cubicBezTo>
                  <a:pt x="345276" y="3837987"/>
                  <a:pt x="511306" y="3838501"/>
                  <a:pt x="677253" y="3841888"/>
                </a:cubicBezTo>
                <a:cubicBezTo>
                  <a:pt x="763938" y="3870783"/>
                  <a:pt x="673223" y="3843439"/>
                  <a:pt x="870293" y="3862208"/>
                </a:cubicBezTo>
                <a:cubicBezTo>
                  <a:pt x="912224" y="3866201"/>
                  <a:pt x="951670" y="3883332"/>
                  <a:pt x="992213" y="3892688"/>
                </a:cubicBezTo>
                <a:cubicBezTo>
                  <a:pt x="1012286" y="3897320"/>
                  <a:pt x="1032905" y="3899163"/>
                  <a:pt x="1053173" y="3902848"/>
                </a:cubicBezTo>
                <a:cubicBezTo>
                  <a:pt x="1070163" y="3905937"/>
                  <a:pt x="1086838" y="3910866"/>
                  <a:pt x="1103973" y="3913008"/>
                </a:cubicBezTo>
                <a:cubicBezTo>
                  <a:pt x="1141091" y="3917648"/>
                  <a:pt x="1178512" y="3919446"/>
                  <a:pt x="1215733" y="3923168"/>
                </a:cubicBezTo>
                <a:cubicBezTo>
                  <a:pt x="1246248" y="3926220"/>
                  <a:pt x="1276693" y="3929941"/>
                  <a:pt x="1307173" y="3933328"/>
                </a:cubicBezTo>
                <a:lnTo>
                  <a:pt x="1805013" y="3923168"/>
                </a:lnTo>
                <a:cubicBezTo>
                  <a:pt x="1945513" y="3917899"/>
                  <a:pt x="2223425" y="3912082"/>
                  <a:pt x="2363813" y="3841888"/>
                </a:cubicBezTo>
                <a:cubicBezTo>
                  <a:pt x="2404453" y="3821568"/>
                  <a:pt x="2449383" y="3808190"/>
                  <a:pt x="2485733" y="3780928"/>
                </a:cubicBezTo>
                <a:lnTo>
                  <a:pt x="2526373" y="3750448"/>
                </a:lnTo>
                <a:cubicBezTo>
                  <a:pt x="2533146" y="3736901"/>
                  <a:pt x="2536997" y="3721443"/>
                  <a:pt x="2546693" y="3709808"/>
                </a:cubicBezTo>
                <a:cubicBezTo>
                  <a:pt x="2554510" y="3700427"/>
                  <a:pt x="2565986" y="3694382"/>
                  <a:pt x="2577173" y="3689488"/>
                </a:cubicBezTo>
                <a:cubicBezTo>
                  <a:pt x="2620389" y="3670581"/>
                  <a:pt x="2665594" y="3656548"/>
                  <a:pt x="2709253" y="3638688"/>
                </a:cubicBezTo>
                <a:cubicBezTo>
                  <a:pt x="2908131" y="3557329"/>
                  <a:pt x="2684985" y="3635809"/>
                  <a:pt x="2912453" y="3567568"/>
                </a:cubicBezTo>
                <a:cubicBezTo>
                  <a:pt x="2943227" y="3558336"/>
                  <a:pt x="2972724" y="3544880"/>
                  <a:pt x="3003893" y="3537088"/>
                </a:cubicBezTo>
                <a:cubicBezTo>
                  <a:pt x="3104798" y="3511862"/>
                  <a:pt x="3193357" y="3511124"/>
                  <a:pt x="3298533" y="3496448"/>
                </a:cubicBezTo>
                <a:cubicBezTo>
                  <a:pt x="3383454" y="3484599"/>
                  <a:pt x="3467956" y="3469904"/>
                  <a:pt x="3552533" y="3455808"/>
                </a:cubicBezTo>
                <a:cubicBezTo>
                  <a:pt x="3589882" y="3449583"/>
                  <a:pt x="3627370" y="3443879"/>
                  <a:pt x="3664293" y="3435488"/>
                </a:cubicBezTo>
                <a:cubicBezTo>
                  <a:pt x="3701947" y="3426930"/>
                  <a:pt x="3738134" y="3412300"/>
                  <a:pt x="3776053" y="3405008"/>
                </a:cubicBezTo>
                <a:cubicBezTo>
                  <a:pt x="3826380" y="3395330"/>
                  <a:pt x="3877719" y="3391936"/>
                  <a:pt x="3928453" y="3384688"/>
                </a:cubicBezTo>
                <a:cubicBezTo>
                  <a:pt x="4100743" y="3360075"/>
                  <a:pt x="4009414" y="3375201"/>
                  <a:pt x="4141813" y="3344048"/>
                </a:cubicBezTo>
                <a:cubicBezTo>
                  <a:pt x="4172207" y="3336897"/>
                  <a:pt x="4203451" y="3333041"/>
                  <a:pt x="4233253" y="3323728"/>
                </a:cubicBezTo>
                <a:cubicBezTo>
                  <a:pt x="4257871" y="3316035"/>
                  <a:pt x="4281165" y="3304500"/>
                  <a:pt x="4304373" y="3293248"/>
                </a:cubicBezTo>
                <a:cubicBezTo>
                  <a:pt x="4372811" y="3260066"/>
                  <a:pt x="4554055" y="3185267"/>
                  <a:pt x="4639653" y="3110368"/>
                </a:cubicBezTo>
                <a:cubicBezTo>
                  <a:pt x="4672093" y="3081983"/>
                  <a:pt x="4703797" y="3052290"/>
                  <a:pt x="4731093" y="3018928"/>
                </a:cubicBezTo>
                <a:cubicBezTo>
                  <a:pt x="4765002" y="2977484"/>
                  <a:pt x="4796829" y="2933824"/>
                  <a:pt x="4822533" y="2886848"/>
                </a:cubicBezTo>
                <a:cubicBezTo>
                  <a:pt x="4895234" y="2753981"/>
                  <a:pt x="4988999" y="2627382"/>
                  <a:pt x="5025733" y="2480448"/>
                </a:cubicBezTo>
                <a:cubicBezTo>
                  <a:pt x="5061209" y="2338543"/>
                  <a:pt x="5049326" y="2399849"/>
                  <a:pt x="5066373" y="2297568"/>
                </a:cubicBezTo>
                <a:cubicBezTo>
                  <a:pt x="5062986" y="2151941"/>
                  <a:pt x="5061233" y="2006268"/>
                  <a:pt x="5056213" y="1860688"/>
                </a:cubicBezTo>
                <a:cubicBezTo>
                  <a:pt x="5054458" y="1809805"/>
                  <a:pt x="5049229" y="1759102"/>
                  <a:pt x="5046053" y="1708288"/>
                </a:cubicBezTo>
                <a:cubicBezTo>
                  <a:pt x="5042455" y="1650727"/>
                  <a:pt x="5038047" y="1593201"/>
                  <a:pt x="5035893" y="1535568"/>
                </a:cubicBezTo>
                <a:cubicBezTo>
                  <a:pt x="5024500" y="1230812"/>
                  <a:pt x="5027141" y="925362"/>
                  <a:pt x="5005413" y="621168"/>
                </a:cubicBezTo>
                <a:cubicBezTo>
                  <a:pt x="5003255" y="590954"/>
                  <a:pt x="4981153" y="565368"/>
                  <a:pt x="4964773" y="539888"/>
                </a:cubicBezTo>
                <a:cubicBezTo>
                  <a:pt x="4922967" y="474856"/>
                  <a:pt x="4915873" y="485132"/>
                  <a:pt x="4863173" y="438288"/>
                </a:cubicBezTo>
                <a:cubicBezTo>
                  <a:pt x="4848854" y="425560"/>
                  <a:pt x="4837360" y="409779"/>
                  <a:pt x="4822533" y="397648"/>
                </a:cubicBezTo>
                <a:cubicBezTo>
                  <a:pt x="4799985" y="379200"/>
                  <a:pt x="4773794" y="365499"/>
                  <a:pt x="4751413" y="346848"/>
                </a:cubicBezTo>
                <a:cubicBezTo>
                  <a:pt x="4733016" y="331517"/>
                  <a:pt x="4719924" y="310210"/>
                  <a:pt x="4700613" y="296048"/>
                </a:cubicBezTo>
                <a:cubicBezTo>
                  <a:pt x="4596745" y="219878"/>
                  <a:pt x="4608891" y="246471"/>
                  <a:pt x="4497413" y="194448"/>
                </a:cubicBezTo>
                <a:cubicBezTo>
                  <a:pt x="4479518" y="186097"/>
                  <a:pt x="4465264" y="170455"/>
                  <a:pt x="4446613" y="163968"/>
                </a:cubicBezTo>
                <a:cubicBezTo>
                  <a:pt x="4433342" y="159352"/>
                  <a:pt x="4226944" y="99976"/>
                  <a:pt x="4172293" y="92848"/>
                </a:cubicBezTo>
                <a:cubicBezTo>
                  <a:pt x="4125158" y="86700"/>
                  <a:pt x="4077408" y="86806"/>
                  <a:pt x="4030053" y="82688"/>
                </a:cubicBezTo>
                <a:cubicBezTo>
                  <a:pt x="3718915" y="55633"/>
                  <a:pt x="4249939" y="93283"/>
                  <a:pt x="3786213" y="62368"/>
                </a:cubicBezTo>
                <a:cubicBezTo>
                  <a:pt x="3772666" y="58981"/>
                  <a:pt x="3758948" y="56220"/>
                  <a:pt x="3745573" y="52208"/>
                </a:cubicBezTo>
                <a:cubicBezTo>
                  <a:pt x="3725057" y="46053"/>
                  <a:pt x="3705393" y="37083"/>
                  <a:pt x="3684613" y="31888"/>
                </a:cubicBezTo>
                <a:cubicBezTo>
                  <a:pt x="3655033" y="24493"/>
                  <a:pt x="3623269" y="15867"/>
                  <a:pt x="3593173" y="11568"/>
                </a:cubicBezTo>
                <a:cubicBezTo>
                  <a:pt x="3562814" y="7231"/>
                  <a:pt x="3584706" y="-12139"/>
                  <a:pt x="3511893" y="11568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08884-434C-EBC7-D0D4-14B5457D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55"/>
            <a:ext cx="10515600" cy="1325563"/>
          </a:xfrm>
        </p:spPr>
        <p:txBody>
          <a:bodyPr/>
          <a:lstStyle/>
          <a:p>
            <a:r>
              <a:rPr lang="en-US" dirty="0"/>
              <a:t>Light-weight Spanners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8A606-756C-B09A-792E-F11679624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FBD4B1-F7B1-F152-9339-9052B52F6B63}"/>
              </a:ext>
            </a:extLst>
          </p:cNvPr>
          <p:cNvSpPr txBox="1">
            <a:spLocks/>
          </p:cNvSpPr>
          <p:nvPr/>
        </p:nvSpPr>
        <p:spPr>
          <a:xfrm>
            <a:off x="598715" y="586452"/>
            <a:ext cx="11364685" cy="3717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68D7A5-58D0-12C0-D9EA-83719BB0B0DD}"/>
                  </a:ext>
                </a:extLst>
              </p:cNvPr>
              <p:cNvSpPr txBox="1"/>
              <p:nvPr/>
            </p:nvSpPr>
            <p:spPr>
              <a:xfrm>
                <a:off x="838174" y="3366959"/>
                <a:ext cx="10515599" cy="5338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The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weight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of a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-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spanner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H = (V, E′, w) is: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w(H) =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∑</a:t>
                </a:r>
                <a:r>
                  <a:rPr lang="en-US" sz="2400" b="1" i="0" u="none" strike="noStrike" baseline="-25000" dirty="0" err="1">
                    <a:solidFill>
                      <a:srgbClr val="C00000"/>
                    </a:solidFill>
                  </a:rPr>
                  <a:t>e∈E</a:t>
                </a:r>
                <a:r>
                  <a:rPr lang="en-US" sz="2400" b="1" i="0" u="none" strike="noStrike" baseline="-25000" dirty="0">
                    <a:solidFill>
                      <a:srgbClr val="C00000"/>
                    </a:solidFill>
                  </a:rPr>
                  <a:t>′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w(e)</a:t>
                </a:r>
              </a:p>
              <a:p>
                <a:pPr algn="l"/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• The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lightness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of H (</a:t>
                </a:r>
                <a:r>
                  <a:rPr lang="en-US" sz="2400" b="0" i="0" u="none" strike="noStrike" baseline="0" dirty="0" err="1">
                    <a:solidFill>
                      <a:srgbClr val="23373B"/>
                    </a:solidFill>
                  </a:rPr>
                  <a:t>w.r.t.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G) is: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light(H) = w(H) / w(MST(G))</a:t>
                </a:r>
              </a:p>
              <a:p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• Want: minimize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lightness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and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stretch 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t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.</a:t>
                </a:r>
              </a:p>
              <a:p>
                <a:r>
                  <a:rPr lang="en-US" sz="2400" dirty="0">
                    <a:solidFill>
                      <a:srgbClr val="23373B"/>
                    </a:solidFill>
                  </a:rPr>
                  <a:t>•</a:t>
                </a:r>
                <a:r>
                  <a:rPr lang="en-US" sz="2400" dirty="0"/>
                  <a:t> Lightness more complex than sparsity. Weaker results. 			                   </a:t>
                </a:r>
              </a:p>
              <a:p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General graphs:</a:t>
                </a:r>
              </a:p>
              <a:p>
                <a:pPr lvl="0">
                  <a:defRPr/>
                </a:pPr>
                <a:r>
                  <a:rPr lang="en-US" sz="2400" dirty="0"/>
                  <a:t>	stretch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l-GR" sz="2400" dirty="0">
                  <a:solidFill>
                    <a:schemeClr val="dk1"/>
                  </a:solidFill>
                </a:endParaRPr>
              </a:p>
              <a:p>
                <a:r>
                  <a:rPr lang="en-US" sz="2400" dirty="0"/>
                  <a:t>	sparsity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    </a:t>
                </a:r>
                <a:r>
                  <a:rPr lang="en-US" sz="1600" dirty="0"/>
                  <a:t>[ADD+93]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0" i="0" u="none" strike="noStrike" baseline="0" dirty="0">
                  <a:solidFill>
                    <a:srgbClr val="23373B"/>
                  </a:solidFill>
                </a:endParaRP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68D7A5-58D0-12C0-D9EA-83719BB0B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74" y="3366959"/>
                <a:ext cx="10515599" cy="5338321"/>
              </a:xfrm>
              <a:prstGeom prst="rect">
                <a:avLst/>
              </a:prstGeom>
              <a:blipFill>
                <a:blip r:embed="rId3"/>
                <a:stretch>
                  <a:fillRect l="-844" t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66">
            <a:extLst>
              <a:ext uri="{FF2B5EF4-FFF2-40B4-BE49-F238E27FC236}">
                <a16:creationId xmlns:a16="http://schemas.microsoft.com/office/drawing/2014/main" id="{A1992BD8-D924-2E90-CAAF-047919CF4FD0}"/>
              </a:ext>
            </a:extLst>
          </p:cNvPr>
          <p:cNvSpPr/>
          <p:nvPr/>
        </p:nvSpPr>
        <p:spPr>
          <a:xfrm>
            <a:off x="11667756" y="3648397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Connector 73">
            <a:extLst>
              <a:ext uri="{FF2B5EF4-FFF2-40B4-BE49-F238E27FC236}">
                <a16:creationId xmlns:a16="http://schemas.microsoft.com/office/drawing/2014/main" id="{168B99D7-45E9-9286-3B8D-4EADC7C2AEAA}"/>
              </a:ext>
            </a:extLst>
          </p:cNvPr>
          <p:cNvCxnSpPr>
            <a:stCxn id="15" idx="1"/>
            <a:endCxn id="5" idx="1"/>
          </p:cNvCxnSpPr>
          <p:nvPr/>
        </p:nvCxnSpPr>
        <p:spPr>
          <a:xfrm>
            <a:off x="10589855" y="3409786"/>
            <a:ext cx="1093791" cy="247678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6">
            <a:extLst>
              <a:ext uri="{FF2B5EF4-FFF2-40B4-BE49-F238E27FC236}">
                <a16:creationId xmlns:a16="http://schemas.microsoft.com/office/drawing/2014/main" id="{830B3233-94EB-03DC-45C3-81C8F87D488F}"/>
              </a:ext>
            </a:extLst>
          </p:cNvPr>
          <p:cNvCxnSpPr>
            <a:stCxn id="11" idx="4"/>
            <a:endCxn id="9" idx="1"/>
          </p:cNvCxnSpPr>
          <p:nvPr/>
        </p:nvCxnSpPr>
        <p:spPr>
          <a:xfrm>
            <a:off x="9807228" y="3710316"/>
            <a:ext cx="289739" cy="3810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9">
            <a:extLst>
              <a:ext uri="{FF2B5EF4-FFF2-40B4-BE49-F238E27FC236}">
                <a16:creationId xmlns:a16="http://schemas.microsoft.com/office/drawing/2014/main" id="{B6786DB5-B28C-766A-A6ED-8AF243615D63}"/>
              </a:ext>
            </a:extLst>
          </p:cNvPr>
          <p:cNvSpPr/>
          <p:nvPr/>
        </p:nvSpPr>
        <p:spPr>
          <a:xfrm>
            <a:off x="11120924" y="4144741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0">
            <a:extLst>
              <a:ext uri="{FF2B5EF4-FFF2-40B4-BE49-F238E27FC236}">
                <a16:creationId xmlns:a16="http://schemas.microsoft.com/office/drawing/2014/main" id="{F02960F4-7BD3-EFE6-010F-5BFC4DFC6C52}"/>
              </a:ext>
            </a:extLst>
          </p:cNvPr>
          <p:cNvSpPr/>
          <p:nvPr/>
        </p:nvSpPr>
        <p:spPr>
          <a:xfrm>
            <a:off x="10081077" y="4082328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82">
            <a:extLst>
              <a:ext uri="{FF2B5EF4-FFF2-40B4-BE49-F238E27FC236}">
                <a16:creationId xmlns:a16="http://schemas.microsoft.com/office/drawing/2014/main" id="{BB899D6D-08EE-B3D1-E236-FA866070E1A6}"/>
              </a:ext>
            </a:extLst>
          </p:cNvPr>
          <p:cNvSpPr/>
          <p:nvPr/>
        </p:nvSpPr>
        <p:spPr>
          <a:xfrm>
            <a:off x="9752978" y="3648397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Connector 84">
            <a:extLst>
              <a:ext uri="{FF2B5EF4-FFF2-40B4-BE49-F238E27FC236}">
                <a16:creationId xmlns:a16="http://schemas.microsoft.com/office/drawing/2014/main" id="{A484F679-8E1E-0A45-881B-77D5D1878689}"/>
              </a:ext>
            </a:extLst>
          </p:cNvPr>
          <p:cNvCxnSpPr>
            <a:stCxn id="5" idx="3"/>
          </p:cNvCxnSpPr>
          <p:nvPr/>
        </p:nvCxnSpPr>
        <p:spPr>
          <a:xfrm flipH="1">
            <a:off x="11174741" y="3701248"/>
            <a:ext cx="508905" cy="47420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85">
            <a:extLst>
              <a:ext uri="{FF2B5EF4-FFF2-40B4-BE49-F238E27FC236}">
                <a16:creationId xmlns:a16="http://schemas.microsoft.com/office/drawing/2014/main" id="{3D6C338E-2317-C38B-4DD3-BE8F1E74C5EC}"/>
              </a:ext>
            </a:extLst>
          </p:cNvPr>
          <p:cNvCxnSpPr>
            <a:endCxn id="8" idx="1"/>
          </p:cNvCxnSpPr>
          <p:nvPr/>
        </p:nvCxnSpPr>
        <p:spPr>
          <a:xfrm>
            <a:off x="10627909" y="3457697"/>
            <a:ext cx="508905" cy="69611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89">
            <a:extLst>
              <a:ext uri="{FF2B5EF4-FFF2-40B4-BE49-F238E27FC236}">
                <a16:creationId xmlns:a16="http://schemas.microsoft.com/office/drawing/2014/main" id="{153CB4AC-63A4-45D5-7667-C48BD69784CB}"/>
              </a:ext>
            </a:extLst>
          </p:cNvPr>
          <p:cNvCxnSpPr>
            <a:stCxn id="15" idx="2"/>
          </p:cNvCxnSpPr>
          <p:nvPr/>
        </p:nvCxnSpPr>
        <p:spPr>
          <a:xfrm rot="10800000" flipV="1">
            <a:off x="9814460" y="3431678"/>
            <a:ext cx="759505" cy="24767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92">
            <a:extLst>
              <a:ext uri="{FF2B5EF4-FFF2-40B4-BE49-F238E27FC236}">
                <a16:creationId xmlns:a16="http://schemas.microsoft.com/office/drawing/2014/main" id="{88599EA3-637A-53B1-FA9B-A70730493409}"/>
              </a:ext>
            </a:extLst>
          </p:cNvPr>
          <p:cNvSpPr/>
          <p:nvPr/>
        </p:nvSpPr>
        <p:spPr>
          <a:xfrm>
            <a:off x="10573966" y="3400718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" name="Straight Connector 128">
            <a:extLst>
              <a:ext uri="{FF2B5EF4-FFF2-40B4-BE49-F238E27FC236}">
                <a16:creationId xmlns:a16="http://schemas.microsoft.com/office/drawing/2014/main" id="{04304115-194F-0245-9518-0F689F70D66D}"/>
              </a:ext>
            </a:extLst>
          </p:cNvPr>
          <p:cNvCxnSpPr>
            <a:cxnSpLocks/>
            <a:stCxn id="9" idx="4"/>
            <a:endCxn id="8" idx="2"/>
          </p:cNvCxnSpPr>
          <p:nvPr/>
        </p:nvCxnSpPr>
        <p:spPr>
          <a:xfrm>
            <a:off x="10135327" y="4144247"/>
            <a:ext cx="985597" cy="3145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85">
            <a:extLst>
              <a:ext uri="{FF2B5EF4-FFF2-40B4-BE49-F238E27FC236}">
                <a16:creationId xmlns:a16="http://schemas.microsoft.com/office/drawing/2014/main" id="{10D3FD71-4BBF-57CC-939A-7A4FC317E717}"/>
              </a:ext>
            </a:extLst>
          </p:cNvPr>
          <p:cNvCxnSpPr>
            <a:endCxn id="8" idx="5"/>
          </p:cNvCxnSpPr>
          <p:nvPr/>
        </p:nvCxnSpPr>
        <p:spPr>
          <a:xfrm>
            <a:off x="9862344" y="3685922"/>
            <a:ext cx="1351191" cy="51167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EE9926-7807-B2D3-3F6D-8A7F26201BAB}"/>
              </a:ext>
            </a:extLst>
          </p:cNvPr>
          <p:cNvSpPr txBox="1"/>
          <p:nvPr/>
        </p:nvSpPr>
        <p:spPr>
          <a:xfrm>
            <a:off x="9971710" y="3173612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0BA95-31C4-B45D-167B-916353C14178}"/>
              </a:ext>
            </a:extLst>
          </p:cNvPr>
          <p:cNvSpPr txBox="1"/>
          <p:nvPr/>
        </p:nvSpPr>
        <p:spPr>
          <a:xfrm>
            <a:off x="9591958" y="3823874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6E7CCB-6C6B-AE32-5F5C-78A7B61AA54E}"/>
              </a:ext>
            </a:extLst>
          </p:cNvPr>
          <p:cNvSpPr txBox="1"/>
          <p:nvPr/>
        </p:nvSpPr>
        <p:spPr>
          <a:xfrm>
            <a:off x="10302840" y="4135942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0E73F3-5BB7-4F5D-E24E-4114C5AFB685}"/>
              </a:ext>
            </a:extLst>
          </p:cNvPr>
          <p:cNvSpPr txBox="1"/>
          <p:nvPr/>
        </p:nvSpPr>
        <p:spPr>
          <a:xfrm>
            <a:off x="11396504" y="3800972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23C935-31DE-1552-688A-3BE7E7E8222E}"/>
              </a:ext>
            </a:extLst>
          </p:cNvPr>
          <p:cNvSpPr txBox="1"/>
          <p:nvPr/>
        </p:nvSpPr>
        <p:spPr>
          <a:xfrm>
            <a:off x="10248157" y="3504555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949FED-2ACD-7545-721B-6C01D70C251C}"/>
              </a:ext>
            </a:extLst>
          </p:cNvPr>
          <p:cNvSpPr txBox="1"/>
          <p:nvPr/>
        </p:nvSpPr>
        <p:spPr>
          <a:xfrm>
            <a:off x="10925106" y="3549867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A66C52-8D42-4303-35A5-5889ED26EAB5}"/>
              </a:ext>
            </a:extLst>
          </p:cNvPr>
          <p:cNvSpPr txBox="1"/>
          <p:nvPr/>
        </p:nvSpPr>
        <p:spPr>
          <a:xfrm>
            <a:off x="11122579" y="3169585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25" name="Oval 66">
            <a:extLst>
              <a:ext uri="{FF2B5EF4-FFF2-40B4-BE49-F238E27FC236}">
                <a16:creationId xmlns:a16="http://schemas.microsoft.com/office/drawing/2014/main" id="{84C8CEBD-3144-8A1A-E844-AE2C9CD2DA7C}"/>
              </a:ext>
            </a:extLst>
          </p:cNvPr>
          <p:cNvSpPr/>
          <p:nvPr/>
        </p:nvSpPr>
        <p:spPr>
          <a:xfrm>
            <a:off x="11600280" y="5237712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6" name="Straight Connector 73">
            <a:extLst>
              <a:ext uri="{FF2B5EF4-FFF2-40B4-BE49-F238E27FC236}">
                <a16:creationId xmlns:a16="http://schemas.microsoft.com/office/drawing/2014/main" id="{3605EEBF-C07D-6378-1455-D452BE7EF8B8}"/>
              </a:ext>
            </a:extLst>
          </p:cNvPr>
          <p:cNvCxnSpPr>
            <a:stCxn id="33" idx="1"/>
            <a:endCxn id="25" idx="1"/>
          </p:cNvCxnSpPr>
          <p:nvPr/>
        </p:nvCxnSpPr>
        <p:spPr>
          <a:xfrm>
            <a:off x="10522380" y="4999101"/>
            <a:ext cx="1093791" cy="24767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6">
            <a:extLst>
              <a:ext uri="{FF2B5EF4-FFF2-40B4-BE49-F238E27FC236}">
                <a16:creationId xmlns:a16="http://schemas.microsoft.com/office/drawing/2014/main" id="{012C5A76-7D2C-4595-7EA2-EF896EEE77F7}"/>
              </a:ext>
            </a:extLst>
          </p:cNvPr>
          <p:cNvCxnSpPr>
            <a:stCxn id="30" idx="4"/>
            <a:endCxn id="29" idx="1"/>
          </p:cNvCxnSpPr>
          <p:nvPr/>
        </p:nvCxnSpPr>
        <p:spPr>
          <a:xfrm>
            <a:off x="9739752" y="5299631"/>
            <a:ext cx="289739" cy="38108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79">
            <a:extLst>
              <a:ext uri="{FF2B5EF4-FFF2-40B4-BE49-F238E27FC236}">
                <a16:creationId xmlns:a16="http://schemas.microsoft.com/office/drawing/2014/main" id="{28D11E06-7CAC-B762-21C1-C3DC503C8138}"/>
              </a:ext>
            </a:extLst>
          </p:cNvPr>
          <p:cNvSpPr/>
          <p:nvPr/>
        </p:nvSpPr>
        <p:spPr>
          <a:xfrm>
            <a:off x="11053448" y="5734056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80">
            <a:extLst>
              <a:ext uri="{FF2B5EF4-FFF2-40B4-BE49-F238E27FC236}">
                <a16:creationId xmlns:a16="http://schemas.microsoft.com/office/drawing/2014/main" id="{C5254A54-DE50-5803-82B2-91CB95D504FF}"/>
              </a:ext>
            </a:extLst>
          </p:cNvPr>
          <p:cNvSpPr/>
          <p:nvPr/>
        </p:nvSpPr>
        <p:spPr>
          <a:xfrm>
            <a:off x="10013601" y="5671643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82">
            <a:extLst>
              <a:ext uri="{FF2B5EF4-FFF2-40B4-BE49-F238E27FC236}">
                <a16:creationId xmlns:a16="http://schemas.microsoft.com/office/drawing/2014/main" id="{6D648E91-7B9B-3063-9F1B-C41FEC59A472}"/>
              </a:ext>
            </a:extLst>
          </p:cNvPr>
          <p:cNvSpPr/>
          <p:nvPr/>
        </p:nvSpPr>
        <p:spPr>
          <a:xfrm>
            <a:off x="9685502" y="5237712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Straight Connector 84">
            <a:extLst>
              <a:ext uri="{FF2B5EF4-FFF2-40B4-BE49-F238E27FC236}">
                <a16:creationId xmlns:a16="http://schemas.microsoft.com/office/drawing/2014/main" id="{3F2A1511-C0B4-18C1-FE05-D4CD38E8CA58}"/>
              </a:ext>
            </a:extLst>
          </p:cNvPr>
          <p:cNvCxnSpPr>
            <a:stCxn id="25" idx="3"/>
          </p:cNvCxnSpPr>
          <p:nvPr/>
        </p:nvCxnSpPr>
        <p:spPr>
          <a:xfrm flipH="1">
            <a:off x="11107266" y="5290563"/>
            <a:ext cx="508905" cy="47420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89">
            <a:extLst>
              <a:ext uri="{FF2B5EF4-FFF2-40B4-BE49-F238E27FC236}">
                <a16:creationId xmlns:a16="http://schemas.microsoft.com/office/drawing/2014/main" id="{60AB97B1-73B6-9958-1198-3758F0BA0A4D}"/>
              </a:ext>
            </a:extLst>
          </p:cNvPr>
          <p:cNvCxnSpPr>
            <a:stCxn id="33" idx="2"/>
          </p:cNvCxnSpPr>
          <p:nvPr/>
        </p:nvCxnSpPr>
        <p:spPr>
          <a:xfrm rot="10800000" flipV="1">
            <a:off x="9746985" y="5020993"/>
            <a:ext cx="759505" cy="24767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2">
            <a:extLst>
              <a:ext uri="{FF2B5EF4-FFF2-40B4-BE49-F238E27FC236}">
                <a16:creationId xmlns:a16="http://schemas.microsoft.com/office/drawing/2014/main" id="{79DA018D-2AC6-A29A-F8AA-46CBA78EC2CB}"/>
              </a:ext>
            </a:extLst>
          </p:cNvPr>
          <p:cNvSpPr/>
          <p:nvPr/>
        </p:nvSpPr>
        <p:spPr>
          <a:xfrm>
            <a:off x="10506490" y="4990033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Straight Connector 128">
            <a:extLst>
              <a:ext uri="{FF2B5EF4-FFF2-40B4-BE49-F238E27FC236}">
                <a16:creationId xmlns:a16="http://schemas.microsoft.com/office/drawing/2014/main" id="{961725AB-813D-CB6E-3A2F-AF80AC6E44A1}"/>
              </a:ext>
            </a:extLst>
          </p:cNvPr>
          <p:cNvCxnSpPr>
            <a:stCxn id="29" idx="4"/>
            <a:endCxn id="28" idx="2"/>
          </p:cNvCxnSpPr>
          <p:nvPr/>
        </p:nvCxnSpPr>
        <p:spPr>
          <a:xfrm>
            <a:off x="10067851" y="5733562"/>
            <a:ext cx="985597" cy="3145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9692D2-9DE2-5616-482C-38D1C8846C96}"/>
              </a:ext>
            </a:extLst>
          </p:cNvPr>
          <p:cNvSpPr txBox="1"/>
          <p:nvPr/>
        </p:nvSpPr>
        <p:spPr>
          <a:xfrm>
            <a:off x="9958664" y="4741159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CDD919-B6D2-F63C-F4FD-6F754F7D3F64}"/>
              </a:ext>
            </a:extLst>
          </p:cNvPr>
          <p:cNvSpPr txBox="1"/>
          <p:nvPr/>
        </p:nvSpPr>
        <p:spPr>
          <a:xfrm>
            <a:off x="9524482" y="5413189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853B42-FD0D-1059-774F-F6CD75AFC56F}"/>
              </a:ext>
            </a:extLst>
          </p:cNvPr>
          <p:cNvSpPr txBox="1"/>
          <p:nvPr/>
        </p:nvSpPr>
        <p:spPr>
          <a:xfrm>
            <a:off x="10235364" y="5725257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D435E3-F7A9-FDE4-9B1B-89D56AF34F49}"/>
              </a:ext>
            </a:extLst>
          </p:cNvPr>
          <p:cNvSpPr txBox="1"/>
          <p:nvPr/>
        </p:nvSpPr>
        <p:spPr>
          <a:xfrm>
            <a:off x="11329028" y="5390287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3C7609-8281-DA60-57F6-C348269686A7}"/>
              </a:ext>
            </a:extLst>
          </p:cNvPr>
          <p:cNvSpPr txBox="1"/>
          <p:nvPr/>
        </p:nvSpPr>
        <p:spPr>
          <a:xfrm>
            <a:off x="10946246" y="4693586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67A6F6-32A0-4BDF-3DB6-002237A10B12}"/>
              </a:ext>
            </a:extLst>
          </p:cNvPr>
          <p:cNvSpPr txBox="1"/>
          <p:nvPr/>
        </p:nvSpPr>
        <p:spPr>
          <a:xfrm>
            <a:off x="9013997" y="3332870"/>
            <a:ext cx="37975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i="1" dirty="0"/>
              <a:t>G</a:t>
            </a:r>
            <a:endParaRPr lang="he-IL" sz="32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B152E4-B995-7987-B154-29A8AB202796}"/>
              </a:ext>
            </a:extLst>
          </p:cNvPr>
          <p:cNvSpPr txBox="1"/>
          <p:nvPr/>
        </p:nvSpPr>
        <p:spPr>
          <a:xfrm>
            <a:off x="9415116" y="4606499"/>
            <a:ext cx="37975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i="1" dirty="0"/>
              <a:t>H</a:t>
            </a:r>
            <a:endParaRPr lang="he-IL" sz="32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FC0AC6-D5A6-D169-C74A-3C73EBFADFEE}"/>
              </a:ext>
            </a:extLst>
          </p:cNvPr>
          <p:cNvSpPr txBox="1"/>
          <p:nvPr/>
        </p:nvSpPr>
        <p:spPr>
          <a:xfrm>
            <a:off x="7346164" y="5697138"/>
            <a:ext cx="13640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w(</a:t>
            </a:r>
            <a:r>
              <a:rPr lang="en-US" sz="2400" b="1" i="1" dirty="0"/>
              <a:t>H</a:t>
            </a:r>
            <a:r>
              <a:rPr lang="en-US" sz="2400" i="1" dirty="0"/>
              <a:t>) = 7</a:t>
            </a:r>
            <a:endParaRPr lang="he-IL" sz="24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E09006-9923-7FFB-7A14-98DB989190D0}"/>
              </a:ext>
            </a:extLst>
          </p:cNvPr>
          <p:cNvSpPr txBox="1"/>
          <p:nvPr/>
        </p:nvSpPr>
        <p:spPr>
          <a:xfrm>
            <a:off x="7333691" y="5271539"/>
            <a:ext cx="21873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w(</a:t>
            </a:r>
            <a:r>
              <a:rPr lang="en-US" sz="2400" b="1" i="1" dirty="0">
                <a:solidFill>
                  <a:srgbClr val="C00000"/>
                </a:solidFill>
              </a:rPr>
              <a:t>MST(G)</a:t>
            </a:r>
            <a:r>
              <a:rPr lang="en-US" sz="2400" i="1" dirty="0"/>
              <a:t>) = 4</a:t>
            </a:r>
            <a:endParaRPr lang="he-IL" sz="24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6C716B-9876-0907-3467-A42ECF0F42A1}"/>
              </a:ext>
            </a:extLst>
          </p:cNvPr>
          <p:cNvSpPr txBox="1"/>
          <p:nvPr/>
        </p:nvSpPr>
        <p:spPr>
          <a:xfrm>
            <a:off x="7285460" y="6070744"/>
            <a:ext cx="21873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Light(</a:t>
            </a:r>
            <a:r>
              <a:rPr lang="en-US" sz="2400" b="1" i="1" dirty="0"/>
              <a:t>H</a:t>
            </a:r>
            <a:r>
              <a:rPr lang="en-US" sz="2400" i="1" dirty="0"/>
              <a:t>) = 7/4</a:t>
            </a:r>
            <a:endParaRPr lang="he-IL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9104E-1F6F-8DD3-FF78-1DEC99E18118}"/>
              </a:ext>
            </a:extLst>
          </p:cNvPr>
          <p:cNvSpPr txBox="1"/>
          <p:nvPr/>
        </p:nvSpPr>
        <p:spPr>
          <a:xfrm>
            <a:off x="1776395" y="1891177"/>
            <a:ext cx="7744625" cy="6232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sz="1050" dirty="0"/>
          </a:p>
          <a:p>
            <a:r>
              <a:rPr lang="en-US" sz="2400" b="1" dirty="0">
                <a:solidFill>
                  <a:srgbClr val="C00000"/>
                </a:solidFill>
              </a:rPr>
              <a:t>Sparsity and lightness = main compactness measures</a:t>
            </a:r>
            <a:r>
              <a:rPr lang="en-US" sz="1800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204845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8BF52-2F4B-0202-CC23-E06F73DD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A633353-C1B4-95B0-43F1-21E140F431A4}"/>
              </a:ext>
            </a:extLst>
          </p:cNvPr>
          <p:cNvSpPr/>
          <p:nvPr/>
        </p:nvSpPr>
        <p:spPr>
          <a:xfrm>
            <a:off x="7084987" y="2719822"/>
            <a:ext cx="5066373" cy="3933328"/>
          </a:xfrm>
          <a:custGeom>
            <a:avLst/>
            <a:gdLst>
              <a:gd name="connsiteX0" fmla="*/ 3511893 w 5066373"/>
              <a:gd name="connsiteY0" fmla="*/ 11568 h 3933328"/>
              <a:gd name="connsiteX1" fmla="*/ 3156293 w 5066373"/>
              <a:gd name="connsiteY1" fmla="*/ 153808 h 3933328"/>
              <a:gd name="connsiteX2" fmla="*/ 2963253 w 5066373"/>
              <a:gd name="connsiteY2" fmla="*/ 265568 h 3933328"/>
              <a:gd name="connsiteX3" fmla="*/ 2932773 w 5066373"/>
              <a:gd name="connsiteY3" fmla="*/ 296048 h 3933328"/>
              <a:gd name="connsiteX4" fmla="*/ 2678773 w 5066373"/>
              <a:gd name="connsiteY4" fmla="*/ 377328 h 3933328"/>
              <a:gd name="connsiteX5" fmla="*/ 2475573 w 5066373"/>
              <a:gd name="connsiteY5" fmla="*/ 428128 h 3933328"/>
              <a:gd name="connsiteX6" fmla="*/ 2424773 w 5066373"/>
              <a:gd name="connsiteY6" fmla="*/ 448448 h 3933328"/>
              <a:gd name="connsiteX7" fmla="*/ 2323173 w 5066373"/>
              <a:gd name="connsiteY7" fmla="*/ 458608 h 3933328"/>
              <a:gd name="connsiteX8" fmla="*/ 2292693 w 5066373"/>
              <a:gd name="connsiteY8" fmla="*/ 468768 h 3933328"/>
              <a:gd name="connsiteX9" fmla="*/ 2191093 w 5066373"/>
              <a:gd name="connsiteY9" fmla="*/ 489088 h 3933328"/>
              <a:gd name="connsiteX10" fmla="*/ 2079333 w 5066373"/>
              <a:gd name="connsiteY10" fmla="*/ 519568 h 3933328"/>
              <a:gd name="connsiteX11" fmla="*/ 1957413 w 5066373"/>
              <a:gd name="connsiteY11" fmla="*/ 580528 h 3933328"/>
              <a:gd name="connsiteX12" fmla="*/ 1906613 w 5066373"/>
              <a:gd name="connsiteY12" fmla="*/ 641488 h 3933328"/>
              <a:gd name="connsiteX13" fmla="*/ 1906613 w 5066373"/>
              <a:gd name="connsiteY13" fmla="*/ 753248 h 3933328"/>
              <a:gd name="connsiteX14" fmla="*/ 1926933 w 5066373"/>
              <a:gd name="connsiteY14" fmla="*/ 783728 h 3933328"/>
              <a:gd name="connsiteX15" fmla="*/ 1947253 w 5066373"/>
              <a:gd name="connsiteY15" fmla="*/ 844688 h 3933328"/>
              <a:gd name="connsiteX16" fmla="*/ 2008213 w 5066373"/>
              <a:gd name="connsiteY16" fmla="*/ 936128 h 3933328"/>
              <a:gd name="connsiteX17" fmla="*/ 2099653 w 5066373"/>
              <a:gd name="connsiteY17" fmla="*/ 1200288 h 3933328"/>
              <a:gd name="connsiteX18" fmla="*/ 2089493 w 5066373"/>
              <a:gd name="connsiteY18" fmla="*/ 1647328 h 3933328"/>
              <a:gd name="connsiteX19" fmla="*/ 1916773 w 5066373"/>
              <a:gd name="connsiteY19" fmla="*/ 1911488 h 3933328"/>
              <a:gd name="connsiteX20" fmla="*/ 1754213 w 5066373"/>
              <a:gd name="connsiteY20" fmla="*/ 2074048 h 3933328"/>
              <a:gd name="connsiteX21" fmla="*/ 1500213 w 5066373"/>
              <a:gd name="connsiteY21" fmla="*/ 2246768 h 3933328"/>
              <a:gd name="connsiteX22" fmla="*/ 1429093 w 5066373"/>
              <a:gd name="connsiteY22" fmla="*/ 2328048 h 3933328"/>
              <a:gd name="connsiteX23" fmla="*/ 1317333 w 5066373"/>
              <a:gd name="connsiteY23" fmla="*/ 2409328 h 3933328"/>
              <a:gd name="connsiteX24" fmla="*/ 1236053 w 5066373"/>
              <a:gd name="connsiteY24" fmla="*/ 2439808 h 3933328"/>
              <a:gd name="connsiteX25" fmla="*/ 1093813 w 5066373"/>
              <a:gd name="connsiteY25" fmla="*/ 2449968 h 3933328"/>
              <a:gd name="connsiteX26" fmla="*/ 839813 w 5066373"/>
              <a:gd name="connsiteY26" fmla="*/ 2500768 h 3933328"/>
              <a:gd name="connsiteX27" fmla="*/ 656933 w 5066373"/>
              <a:gd name="connsiteY27" fmla="*/ 2521088 h 3933328"/>
              <a:gd name="connsiteX28" fmla="*/ 575653 w 5066373"/>
              <a:gd name="connsiteY28" fmla="*/ 2541408 h 3933328"/>
              <a:gd name="connsiteX29" fmla="*/ 331813 w 5066373"/>
              <a:gd name="connsiteY29" fmla="*/ 2602368 h 3933328"/>
              <a:gd name="connsiteX30" fmla="*/ 260693 w 5066373"/>
              <a:gd name="connsiteY30" fmla="*/ 2663328 h 3933328"/>
              <a:gd name="connsiteX31" fmla="*/ 199733 w 5066373"/>
              <a:gd name="connsiteY31" fmla="*/ 2815728 h 3933328"/>
              <a:gd name="connsiteX32" fmla="*/ 159093 w 5066373"/>
              <a:gd name="connsiteY32" fmla="*/ 2876688 h 3933328"/>
              <a:gd name="connsiteX33" fmla="*/ 128613 w 5066373"/>
              <a:gd name="connsiteY33" fmla="*/ 2968128 h 3933328"/>
              <a:gd name="connsiteX34" fmla="*/ 87973 w 5066373"/>
              <a:gd name="connsiteY34" fmla="*/ 3039248 h 3933328"/>
              <a:gd name="connsiteX35" fmla="*/ 27013 w 5066373"/>
              <a:gd name="connsiteY35" fmla="*/ 3232288 h 3933328"/>
              <a:gd name="connsiteX36" fmla="*/ 16853 w 5066373"/>
              <a:gd name="connsiteY36" fmla="*/ 3415168 h 3933328"/>
              <a:gd name="connsiteX37" fmla="*/ 6693 w 5066373"/>
              <a:gd name="connsiteY37" fmla="*/ 3496448 h 3933328"/>
              <a:gd name="connsiteX38" fmla="*/ 16853 w 5066373"/>
              <a:gd name="connsiteY38" fmla="*/ 3740288 h 3933328"/>
              <a:gd name="connsiteX39" fmla="*/ 179413 w 5066373"/>
              <a:gd name="connsiteY39" fmla="*/ 3831728 h 3933328"/>
              <a:gd name="connsiteX40" fmla="*/ 677253 w 5066373"/>
              <a:gd name="connsiteY40" fmla="*/ 3841888 h 3933328"/>
              <a:gd name="connsiteX41" fmla="*/ 870293 w 5066373"/>
              <a:gd name="connsiteY41" fmla="*/ 3862208 h 3933328"/>
              <a:gd name="connsiteX42" fmla="*/ 992213 w 5066373"/>
              <a:gd name="connsiteY42" fmla="*/ 3892688 h 3933328"/>
              <a:gd name="connsiteX43" fmla="*/ 1053173 w 5066373"/>
              <a:gd name="connsiteY43" fmla="*/ 3902848 h 3933328"/>
              <a:gd name="connsiteX44" fmla="*/ 1103973 w 5066373"/>
              <a:gd name="connsiteY44" fmla="*/ 3913008 h 3933328"/>
              <a:gd name="connsiteX45" fmla="*/ 1215733 w 5066373"/>
              <a:gd name="connsiteY45" fmla="*/ 3923168 h 3933328"/>
              <a:gd name="connsiteX46" fmla="*/ 1307173 w 5066373"/>
              <a:gd name="connsiteY46" fmla="*/ 3933328 h 3933328"/>
              <a:gd name="connsiteX47" fmla="*/ 1805013 w 5066373"/>
              <a:gd name="connsiteY47" fmla="*/ 3923168 h 3933328"/>
              <a:gd name="connsiteX48" fmla="*/ 2363813 w 5066373"/>
              <a:gd name="connsiteY48" fmla="*/ 3841888 h 3933328"/>
              <a:gd name="connsiteX49" fmla="*/ 2485733 w 5066373"/>
              <a:gd name="connsiteY49" fmla="*/ 3780928 h 3933328"/>
              <a:gd name="connsiteX50" fmla="*/ 2526373 w 5066373"/>
              <a:gd name="connsiteY50" fmla="*/ 3750448 h 3933328"/>
              <a:gd name="connsiteX51" fmla="*/ 2546693 w 5066373"/>
              <a:gd name="connsiteY51" fmla="*/ 3709808 h 3933328"/>
              <a:gd name="connsiteX52" fmla="*/ 2577173 w 5066373"/>
              <a:gd name="connsiteY52" fmla="*/ 3689488 h 3933328"/>
              <a:gd name="connsiteX53" fmla="*/ 2709253 w 5066373"/>
              <a:gd name="connsiteY53" fmla="*/ 3638688 h 3933328"/>
              <a:gd name="connsiteX54" fmla="*/ 2912453 w 5066373"/>
              <a:gd name="connsiteY54" fmla="*/ 3567568 h 3933328"/>
              <a:gd name="connsiteX55" fmla="*/ 3003893 w 5066373"/>
              <a:gd name="connsiteY55" fmla="*/ 3537088 h 3933328"/>
              <a:gd name="connsiteX56" fmla="*/ 3298533 w 5066373"/>
              <a:gd name="connsiteY56" fmla="*/ 3496448 h 3933328"/>
              <a:gd name="connsiteX57" fmla="*/ 3552533 w 5066373"/>
              <a:gd name="connsiteY57" fmla="*/ 3455808 h 3933328"/>
              <a:gd name="connsiteX58" fmla="*/ 3664293 w 5066373"/>
              <a:gd name="connsiteY58" fmla="*/ 3435488 h 3933328"/>
              <a:gd name="connsiteX59" fmla="*/ 3776053 w 5066373"/>
              <a:gd name="connsiteY59" fmla="*/ 3405008 h 3933328"/>
              <a:gd name="connsiteX60" fmla="*/ 3928453 w 5066373"/>
              <a:gd name="connsiteY60" fmla="*/ 3384688 h 3933328"/>
              <a:gd name="connsiteX61" fmla="*/ 4141813 w 5066373"/>
              <a:gd name="connsiteY61" fmla="*/ 3344048 h 3933328"/>
              <a:gd name="connsiteX62" fmla="*/ 4233253 w 5066373"/>
              <a:gd name="connsiteY62" fmla="*/ 3323728 h 3933328"/>
              <a:gd name="connsiteX63" fmla="*/ 4304373 w 5066373"/>
              <a:gd name="connsiteY63" fmla="*/ 3293248 h 3933328"/>
              <a:gd name="connsiteX64" fmla="*/ 4639653 w 5066373"/>
              <a:gd name="connsiteY64" fmla="*/ 3110368 h 3933328"/>
              <a:gd name="connsiteX65" fmla="*/ 4731093 w 5066373"/>
              <a:gd name="connsiteY65" fmla="*/ 3018928 h 3933328"/>
              <a:gd name="connsiteX66" fmla="*/ 4822533 w 5066373"/>
              <a:gd name="connsiteY66" fmla="*/ 2886848 h 3933328"/>
              <a:gd name="connsiteX67" fmla="*/ 5025733 w 5066373"/>
              <a:gd name="connsiteY67" fmla="*/ 2480448 h 3933328"/>
              <a:gd name="connsiteX68" fmla="*/ 5066373 w 5066373"/>
              <a:gd name="connsiteY68" fmla="*/ 2297568 h 3933328"/>
              <a:gd name="connsiteX69" fmla="*/ 5056213 w 5066373"/>
              <a:gd name="connsiteY69" fmla="*/ 1860688 h 3933328"/>
              <a:gd name="connsiteX70" fmla="*/ 5046053 w 5066373"/>
              <a:gd name="connsiteY70" fmla="*/ 1708288 h 3933328"/>
              <a:gd name="connsiteX71" fmla="*/ 5035893 w 5066373"/>
              <a:gd name="connsiteY71" fmla="*/ 1535568 h 3933328"/>
              <a:gd name="connsiteX72" fmla="*/ 5005413 w 5066373"/>
              <a:gd name="connsiteY72" fmla="*/ 621168 h 3933328"/>
              <a:gd name="connsiteX73" fmla="*/ 4964773 w 5066373"/>
              <a:gd name="connsiteY73" fmla="*/ 539888 h 3933328"/>
              <a:gd name="connsiteX74" fmla="*/ 4863173 w 5066373"/>
              <a:gd name="connsiteY74" fmla="*/ 438288 h 3933328"/>
              <a:gd name="connsiteX75" fmla="*/ 4822533 w 5066373"/>
              <a:gd name="connsiteY75" fmla="*/ 397648 h 3933328"/>
              <a:gd name="connsiteX76" fmla="*/ 4751413 w 5066373"/>
              <a:gd name="connsiteY76" fmla="*/ 346848 h 3933328"/>
              <a:gd name="connsiteX77" fmla="*/ 4700613 w 5066373"/>
              <a:gd name="connsiteY77" fmla="*/ 296048 h 3933328"/>
              <a:gd name="connsiteX78" fmla="*/ 4497413 w 5066373"/>
              <a:gd name="connsiteY78" fmla="*/ 194448 h 3933328"/>
              <a:gd name="connsiteX79" fmla="*/ 4446613 w 5066373"/>
              <a:gd name="connsiteY79" fmla="*/ 163968 h 3933328"/>
              <a:gd name="connsiteX80" fmla="*/ 4172293 w 5066373"/>
              <a:gd name="connsiteY80" fmla="*/ 92848 h 3933328"/>
              <a:gd name="connsiteX81" fmla="*/ 4030053 w 5066373"/>
              <a:gd name="connsiteY81" fmla="*/ 82688 h 3933328"/>
              <a:gd name="connsiteX82" fmla="*/ 3786213 w 5066373"/>
              <a:gd name="connsiteY82" fmla="*/ 62368 h 3933328"/>
              <a:gd name="connsiteX83" fmla="*/ 3745573 w 5066373"/>
              <a:gd name="connsiteY83" fmla="*/ 52208 h 3933328"/>
              <a:gd name="connsiteX84" fmla="*/ 3684613 w 5066373"/>
              <a:gd name="connsiteY84" fmla="*/ 31888 h 3933328"/>
              <a:gd name="connsiteX85" fmla="*/ 3593173 w 5066373"/>
              <a:gd name="connsiteY85" fmla="*/ 11568 h 3933328"/>
              <a:gd name="connsiteX86" fmla="*/ 3511893 w 5066373"/>
              <a:gd name="connsiteY86" fmla="*/ 11568 h 393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66373" h="3933328">
                <a:moveTo>
                  <a:pt x="3511893" y="11568"/>
                </a:moveTo>
                <a:cubicBezTo>
                  <a:pt x="3439080" y="35275"/>
                  <a:pt x="3423902" y="17157"/>
                  <a:pt x="3156293" y="153808"/>
                </a:cubicBezTo>
                <a:cubicBezTo>
                  <a:pt x="3090074" y="187622"/>
                  <a:pt x="3025981" y="225650"/>
                  <a:pt x="2963253" y="265568"/>
                </a:cubicBezTo>
                <a:cubicBezTo>
                  <a:pt x="2951131" y="273282"/>
                  <a:pt x="2945903" y="290212"/>
                  <a:pt x="2932773" y="296048"/>
                </a:cubicBezTo>
                <a:cubicBezTo>
                  <a:pt x="2889863" y="315119"/>
                  <a:pt x="2737217" y="359795"/>
                  <a:pt x="2678773" y="377328"/>
                </a:cubicBezTo>
                <a:cubicBezTo>
                  <a:pt x="2265075" y="501437"/>
                  <a:pt x="2884387" y="319111"/>
                  <a:pt x="2475573" y="428128"/>
                </a:cubicBezTo>
                <a:cubicBezTo>
                  <a:pt x="2457951" y="432827"/>
                  <a:pt x="2442657" y="444871"/>
                  <a:pt x="2424773" y="448448"/>
                </a:cubicBezTo>
                <a:cubicBezTo>
                  <a:pt x="2391398" y="455123"/>
                  <a:pt x="2357040" y="455221"/>
                  <a:pt x="2323173" y="458608"/>
                </a:cubicBezTo>
                <a:cubicBezTo>
                  <a:pt x="2313013" y="461995"/>
                  <a:pt x="2303128" y="466360"/>
                  <a:pt x="2292693" y="468768"/>
                </a:cubicBezTo>
                <a:cubicBezTo>
                  <a:pt x="2259040" y="476534"/>
                  <a:pt x="2223160" y="476261"/>
                  <a:pt x="2191093" y="489088"/>
                </a:cubicBezTo>
                <a:cubicBezTo>
                  <a:pt x="2121166" y="517059"/>
                  <a:pt x="2158283" y="506410"/>
                  <a:pt x="2079333" y="519568"/>
                </a:cubicBezTo>
                <a:cubicBezTo>
                  <a:pt x="2050667" y="531853"/>
                  <a:pt x="1983928" y="556664"/>
                  <a:pt x="1957413" y="580528"/>
                </a:cubicBezTo>
                <a:cubicBezTo>
                  <a:pt x="1937752" y="598223"/>
                  <a:pt x="1923546" y="621168"/>
                  <a:pt x="1906613" y="641488"/>
                </a:cubicBezTo>
                <a:cubicBezTo>
                  <a:pt x="1890748" y="689084"/>
                  <a:pt x="1887657" y="683743"/>
                  <a:pt x="1906613" y="753248"/>
                </a:cubicBezTo>
                <a:cubicBezTo>
                  <a:pt x="1909826" y="765029"/>
                  <a:pt x="1921974" y="772570"/>
                  <a:pt x="1926933" y="783728"/>
                </a:cubicBezTo>
                <a:cubicBezTo>
                  <a:pt x="1935632" y="803301"/>
                  <a:pt x="1936851" y="825964"/>
                  <a:pt x="1947253" y="844688"/>
                </a:cubicBezTo>
                <a:cubicBezTo>
                  <a:pt x="2018807" y="973484"/>
                  <a:pt x="1931764" y="732264"/>
                  <a:pt x="2008213" y="936128"/>
                </a:cubicBezTo>
                <a:cubicBezTo>
                  <a:pt x="2040931" y="1023375"/>
                  <a:pt x="2099653" y="1200288"/>
                  <a:pt x="2099653" y="1200288"/>
                </a:cubicBezTo>
                <a:cubicBezTo>
                  <a:pt x="2126292" y="1386760"/>
                  <a:pt x="2142052" y="1416067"/>
                  <a:pt x="2089493" y="1647328"/>
                </a:cubicBezTo>
                <a:cubicBezTo>
                  <a:pt x="2068196" y="1741036"/>
                  <a:pt x="1978978" y="1844498"/>
                  <a:pt x="1916773" y="1911488"/>
                </a:cubicBezTo>
                <a:cubicBezTo>
                  <a:pt x="1864629" y="1967643"/>
                  <a:pt x="1817582" y="2030957"/>
                  <a:pt x="1754213" y="2074048"/>
                </a:cubicBezTo>
                <a:cubicBezTo>
                  <a:pt x="1669546" y="2131621"/>
                  <a:pt x="1567635" y="2169714"/>
                  <a:pt x="1500213" y="2246768"/>
                </a:cubicBezTo>
                <a:cubicBezTo>
                  <a:pt x="1476506" y="2273861"/>
                  <a:pt x="1454549" y="2302592"/>
                  <a:pt x="1429093" y="2328048"/>
                </a:cubicBezTo>
                <a:cubicBezTo>
                  <a:pt x="1401836" y="2355305"/>
                  <a:pt x="1354327" y="2392254"/>
                  <a:pt x="1317333" y="2409328"/>
                </a:cubicBezTo>
                <a:cubicBezTo>
                  <a:pt x="1291061" y="2421454"/>
                  <a:pt x="1264522" y="2434632"/>
                  <a:pt x="1236053" y="2439808"/>
                </a:cubicBezTo>
                <a:cubicBezTo>
                  <a:pt x="1189286" y="2448311"/>
                  <a:pt x="1141226" y="2446581"/>
                  <a:pt x="1093813" y="2449968"/>
                </a:cubicBezTo>
                <a:cubicBezTo>
                  <a:pt x="984051" y="2475298"/>
                  <a:pt x="949345" y="2486164"/>
                  <a:pt x="839813" y="2500768"/>
                </a:cubicBezTo>
                <a:cubicBezTo>
                  <a:pt x="779016" y="2508874"/>
                  <a:pt x="656933" y="2521088"/>
                  <a:pt x="656933" y="2521088"/>
                </a:cubicBezTo>
                <a:cubicBezTo>
                  <a:pt x="629840" y="2527861"/>
                  <a:pt x="602993" y="2535712"/>
                  <a:pt x="575653" y="2541408"/>
                </a:cubicBezTo>
                <a:cubicBezTo>
                  <a:pt x="479531" y="2561433"/>
                  <a:pt x="414917" y="2560816"/>
                  <a:pt x="331813" y="2602368"/>
                </a:cubicBezTo>
                <a:cubicBezTo>
                  <a:pt x="305746" y="2615402"/>
                  <a:pt x="281028" y="2642993"/>
                  <a:pt x="260693" y="2663328"/>
                </a:cubicBezTo>
                <a:cubicBezTo>
                  <a:pt x="240387" y="2724247"/>
                  <a:pt x="232626" y="2754054"/>
                  <a:pt x="199733" y="2815728"/>
                </a:cubicBezTo>
                <a:cubicBezTo>
                  <a:pt x="188240" y="2837276"/>
                  <a:pt x="169421" y="2854558"/>
                  <a:pt x="159093" y="2876688"/>
                </a:cubicBezTo>
                <a:cubicBezTo>
                  <a:pt x="145506" y="2905803"/>
                  <a:pt x="141491" y="2938693"/>
                  <a:pt x="128613" y="2968128"/>
                </a:cubicBezTo>
                <a:cubicBezTo>
                  <a:pt x="117669" y="2993143"/>
                  <a:pt x="99520" y="3014505"/>
                  <a:pt x="87973" y="3039248"/>
                </a:cubicBezTo>
                <a:cubicBezTo>
                  <a:pt x="59073" y="3101177"/>
                  <a:pt x="44905" y="3166684"/>
                  <a:pt x="27013" y="3232288"/>
                </a:cubicBezTo>
                <a:cubicBezTo>
                  <a:pt x="23626" y="3293248"/>
                  <a:pt x="21536" y="3354294"/>
                  <a:pt x="16853" y="3415168"/>
                </a:cubicBezTo>
                <a:cubicBezTo>
                  <a:pt x="14759" y="3442392"/>
                  <a:pt x="6693" y="3469144"/>
                  <a:pt x="6693" y="3496448"/>
                </a:cubicBezTo>
                <a:cubicBezTo>
                  <a:pt x="6693" y="3577799"/>
                  <a:pt x="-13765" y="3664919"/>
                  <a:pt x="16853" y="3740288"/>
                </a:cubicBezTo>
                <a:cubicBezTo>
                  <a:pt x="24539" y="3759208"/>
                  <a:pt x="127368" y="3829764"/>
                  <a:pt x="179413" y="3831728"/>
                </a:cubicBezTo>
                <a:cubicBezTo>
                  <a:pt x="345276" y="3837987"/>
                  <a:pt x="511306" y="3838501"/>
                  <a:pt x="677253" y="3841888"/>
                </a:cubicBezTo>
                <a:cubicBezTo>
                  <a:pt x="763938" y="3870783"/>
                  <a:pt x="673223" y="3843439"/>
                  <a:pt x="870293" y="3862208"/>
                </a:cubicBezTo>
                <a:cubicBezTo>
                  <a:pt x="912224" y="3866201"/>
                  <a:pt x="951670" y="3883332"/>
                  <a:pt x="992213" y="3892688"/>
                </a:cubicBezTo>
                <a:cubicBezTo>
                  <a:pt x="1012286" y="3897320"/>
                  <a:pt x="1032905" y="3899163"/>
                  <a:pt x="1053173" y="3902848"/>
                </a:cubicBezTo>
                <a:cubicBezTo>
                  <a:pt x="1070163" y="3905937"/>
                  <a:pt x="1086838" y="3910866"/>
                  <a:pt x="1103973" y="3913008"/>
                </a:cubicBezTo>
                <a:cubicBezTo>
                  <a:pt x="1141091" y="3917648"/>
                  <a:pt x="1178512" y="3919446"/>
                  <a:pt x="1215733" y="3923168"/>
                </a:cubicBezTo>
                <a:cubicBezTo>
                  <a:pt x="1246248" y="3926220"/>
                  <a:pt x="1276693" y="3929941"/>
                  <a:pt x="1307173" y="3933328"/>
                </a:cubicBezTo>
                <a:lnTo>
                  <a:pt x="1805013" y="3923168"/>
                </a:lnTo>
                <a:cubicBezTo>
                  <a:pt x="1945513" y="3917899"/>
                  <a:pt x="2223425" y="3912082"/>
                  <a:pt x="2363813" y="3841888"/>
                </a:cubicBezTo>
                <a:cubicBezTo>
                  <a:pt x="2404453" y="3821568"/>
                  <a:pt x="2449383" y="3808190"/>
                  <a:pt x="2485733" y="3780928"/>
                </a:cubicBezTo>
                <a:lnTo>
                  <a:pt x="2526373" y="3750448"/>
                </a:lnTo>
                <a:cubicBezTo>
                  <a:pt x="2533146" y="3736901"/>
                  <a:pt x="2536997" y="3721443"/>
                  <a:pt x="2546693" y="3709808"/>
                </a:cubicBezTo>
                <a:cubicBezTo>
                  <a:pt x="2554510" y="3700427"/>
                  <a:pt x="2565986" y="3694382"/>
                  <a:pt x="2577173" y="3689488"/>
                </a:cubicBezTo>
                <a:cubicBezTo>
                  <a:pt x="2620389" y="3670581"/>
                  <a:pt x="2665594" y="3656548"/>
                  <a:pt x="2709253" y="3638688"/>
                </a:cubicBezTo>
                <a:cubicBezTo>
                  <a:pt x="2908131" y="3557329"/>
                  <a:pt x="2684985" y="3635809"/>
                  <a:pt x="2912453" y="3567568"/>
                </a:cubicBezTo>
                <a:cubicBezTo>
                  <a:pt x="2943227" y="3558336"/>
                  <a:pt x="2972724" y="3544880"/>
                  <a:pt x="3003893" y="3537088"/>
                </a:cubicBezTo>
                <a:cubicBezTo>
                  <a:pt x="3104798" y="3511862"/>
                  <a:pt x="3193357" y="3511124"/>
                  <a:pt x="3298533" y="3496448"/>
                </a:cubicBezTo>
                <a:cubicBezTo>
                  <a:pt x="3383454" y="3484599"/>
                  <a:pt x="3467956" y="3469904"/>
                  <a:pt x="3552533" y="3455808"/>
                </a:cubicBezTo>
                <a:cubicBezTo>
                  <a:pt x="3589882" y="3449583"/>
                  <a:pt x="3627370" y="3443879"/>
                  <a:pt x="3664293" y="3435488"/>
                </a:cubicBezTo>
                <a:cubicBezTo>
                  <a:pt x="3701947" y="3426930"/>
                  <a:pt x="3738134" y="3412300"/>
                  <a:pt x="3776053" y="3405008"/>
                </a:cubicBezTo>
                <a:cubicBezTo>
                  <a:pt x="3826380" y="3395330"/>
                  <a:pt x="3877719" y="3391936"/>
                  <a:pt x="3928453" y="3384688"/>
                </a:cubicBezTo>
                <a:cubicBezTo>
                  <a:pt x="4100743" y="3360075"/>
                  <a:pt x="4009414" y="3375201"/>
                  <a:pt x="4141813" y="3344048"/>
                </a:cubicBezTo>
                <a:cubicBezTo>
                  <a:pt x="4172207" y="3336897"/>
                  <a:pt x="4203451" y="3333041"/>
                  <a:pt x="4233253" y="3323728"/>
                </a:cubicBezTo>
                <a:cubicBezTo>
                  <a:pt x="4257871" y="3316035"/>
                  <a:pt x="4281165" y="3304500"/>
                  <a:pt x="4304373" y="3293248"/>
                </a:cubicBezTo>
                <a:cubicBezTo>
                  <a:pt x="4372811" y="3260066"/>
                  <a:pt x="4554055" y="3185267"/>
                  <a:pt x="4639653" y="3110368"/>
                </a:cubicBezTo>
                <a:cubicBezTo>
                  <a:pt x="4672093" y="3081983"/>
                  <a:pt x="4703797" y="3052290"/>
                  <a:pt x="4731093" y="3018928"/>
                </a:cubicBezTo>
                <a:cubicBezTo>
                  <a:pt x="4765002" y="2977484"/>
                  <a:pt x="4796829" y="2933824"/>
                  <a:pt x="4822533" y="2886848"/>
                </a:cubicBezTo>
                <a:cubicBezTo>
                  <a:pt x="4895234" y="2753981"/>
                  <a:pt x="4988999" y="2627382"/>
                  <a:pt x="5025733" y="2480448"/>
                </a:cubicBezTo>
                <a:cubicBezTo>
                  <a:pt x="5061209" y="2338543"/>
                  <a:pt x="5049326" y="2399849"/>
                  <a:pt x="5066373" y="2297568"/>
                </a:cubicBezTo>
                <a:cubicBezTo>
                  <a:pt x="5062986" y="2151941"/>
                  <a:pt x="5061233" y="2006268"/>
                  <a:pt x="5056213" y="1860688"/>
                </a:cubicBezTo>
                <a:cubicBezTo>
                  <a:pt x="5054458" y="1809805"/>
                  <a:pt x="5049229" y="1759102"/>
                  <a:pt x="5046053" y="1708288"/>
                </a:cubicBezTo>
                <a:cubicBezTo>
                  <a:pt x="5042455" y="1650727"/>
                  <a:pt x="5038047" y="1593201"/>
                  <a:pt x="5035893" y="1535568"/>
                </a:cubicBezTo>
                <a:cubicBezTo>
                  <a:pt x="5024500" y="1230812"/>
                  <a:pt x="5027141" y="925362"/>
                  <a:pt x="5005413" y="621168"/>
                </a:cubicBezTo>
                <a:cubicBezTo>
                  <a:pt x="5003255" y="590954"/>
                  <a:pt x="4981153" y="565368"/>
                  <a:pt x="4964773" y="539888"/>
                </a:cubicBezTo>
                <a:cubicBezTo>
                  <a:pt x="4922967" y="474856"/>
                  <a:pt x="4915873" y="485132"/>
                  <a:pt x="4863173" y="438288"/>
                </a:cubicBezTo>
                <a:cubicBezTo>
                  <a:pt x="4848854" y="425560"/>
                  <a:pt x="4837360" y="409779"/>
                  <a:pt x="4822533" y="397648"/>
                </a:cubicBezTo>
                <a:cubicBezTo>
                  <a:pt x="4799985" y="379200"/>
                  <a:pt x="4773794" y="365499"/>
                  <a:pt x="4751413" y="346848"/>
                </a:cubicBezTo>
                <a:cubicBezTo>
                  <a:pt x="4733016" y="331517"/>
                  <a:pt x="4719924" y="310210"/>
                  <a:pt x="4700613" y="296048"/>
                </a:cubicBezTo>
                <a:cubicBezTo>
                  <a:pt x="4596745" y="219878"/>
                  <a:pt x="4608891" y="246471"/>
                  <a:pt x="4497413" y="194448"/>
                </a:cubicBezTo>
                <a:cubicBezTo>
                  <a:pt x="4479518" y="186097"/>
                  <a:pt x="4465264" y="170455"/>
                  <a:pt x="4446613" y="163968"/>
                </a:cubicBezTo>
                <a:cubicBezTo>
                  <a:pt x="4433342" y="159352"/>
                  <a:pt x="4226944" y="99976"/>
                  <a:pt x="4172293" y="92848"/>
                </a:cubicBezTo>
                <a:cubicBezTo>
                  <a:pt x="4125158" y="86700"/>
                  <a:pt x="4077408" y="86806"/>
                  <a:pt x="4030053" y="82688"/>
                </a:cubicBezTo>
                <a:cubicBezTo>
                  <a:pt x="3718915" y="55633"/>
                  <a:pt x="4249939" y="93283"/>
                  <a:pt x="3786213" y="62368"/>
                </a:cubicBezTo>
                <a:cubicBezTo>
                  <a:pt x="3772666" y="58981"/>
                  <a:pt x="3758948" y="56220"/>
                  <a:pt x="3745573" y="52208"/>
                </a:cubicBezTo>
                <a:cubicBezTo>
                  <a:pt x="3725057" y="46053"/>
                  <a:pt x="3705393" y="37083"/>
                  <a:pt x="3684613" y="31888"/>
                </a:cubicBezTo>
                <a:cubicBezTo>
                  <a:pt x="3655033" y="24493"/>
                  <a:pt x="3623269" y="15867"/>
                  <a:pt x="3593173" y="11568"/>
                </a:cubicBezTo>
                <a:cubicBezTo>
                  <a:pt x="3562814" y="7231"/>
                  <a:pt x="3584706" y="-12139"/>
                  <a:pt x="3511893" y="11568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03C90-A2DA-51A0-AAD9-AF9AEC17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55"/>
            <a:ext cx="10515600" cy="1325563"/>
          </a:xfrm>
        </p:spPr>
        <p:txBody>
          <a:bodyPr/>
          <a:lstStyle/>
          <a:p>
            <a:r>
              <a:rPr lang="en-US" dirty="0"/>
              <a:t>Light-weight Spanners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7465-7F68-593F-DB00-64847C85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78"/>
            <a:ext cx="10515600" cy="371792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05FB64-6779-459D-434D-2AD45DD07551}"/>
              </a:ext>
            </a:extLst>
          </p:cNvPr>
          <p:cNvSpPr txBox="1">
            <a:spLocks/>
          </p:cNvSpPr>
          <p:nvPr/>
        </p:nvSpPr>
        <p:spPr>
          <a:xfrm>
            <a:off x="598715" y="586452"/>
            <a:ext cx="11364685" cy="3717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735D59-912A-781E-92DB-77A1256421AB}"/>
                  </a:ext>
                </a:extLst>
              </p:cNvPr>
              <p:cNvSpPr txBox="1"/>
              <p:nvPr/>
            </p:nvSpPr>
            <p:spPr>
              <a:xfrm>
                <a:off x="838174" y="3366959"/>
                <a:ext cx="10515599" cy="5967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The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weight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of a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-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spanner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H = (V, E′, w) is: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w(H) =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∑</a:t>
                </a:r>
                <a:r>
                  <a:rPr lang="en-US" sz="2400" b="1" i="0" u="none" strike="noStrike" baseline="-25000" dirty="0" err="1">
                    <a:solidFill>
                      <a:srgbClr val="C00000"/>
                    </a:solidFill>
                  </a:rPr>
                  <a:t>e∈E</a:t>
                </a:r>
                <a:r>
                  <a:rPr lang="en-US" sz="2400" b="1" i="0" u="none" strike="noStrike" baseline="-25000" dirty="0">
                    <a:solidFill>
                      <a:srgbClr val="C00000"/>
                    </a:solidFill>
                  </a:rPr>
                  <a:t>′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w(e)</a:t>
                </a:r>
              </a:p>
              <a:p>
                <a:pPr algn="l"/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• The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lightness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of H (</a:t>
                </a:r>
                <a:r>
                  <a:rPr lang="en-US" sz="2400" b="0" i="0" u="none" strike="noStrike" baseline="0" dirty="0" err="1">
                    <a:solidFill>
                      <a:srgbClr val="23373B"/>
                    </a:solidFill>
                  </a:rPr>
                  <a:t>w.r.t.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G) is: </a:t>
                </a:r>
                <a:r>
                  <a:rPr lang="en-US" sz="2400" b="1" i="0" u="none" strike="noStrike" baseline="0" dirty="0">
                    <a:solidFill>
                      <a:srgbClr val="C00000"/>
                    </a:solidFill>
                  </a:rPr>
                  <a:t>light(H) = w(H) / w(MST(G))</a:t>
                </a:r>
              </a:p>
              <a:p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• Want: minimize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lightness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 and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stretch 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t</a:t>
                </a:r>
                <a:r>
                  <a:rPr lang="en-US" sz="2400" b="0" i="0" u="none" strike="noStrike" baseline="0" dirty="0">
                    <a:solidFill>
                      <a:srgbClr val="23373B"/>
                    </a:solidFill>
                  </a:rPr>
                  <a:t>.</a:t>
                </a:r>
              </a:p>
              <a:p>
                <a:r>
                  <a:rPr lang="en-US" sz="2400" dirty="0">
                    <a:solidFill>
                      <a:srgbClr val="23373B"/>
                    </a:solidFill>
                  </a:rPr>
                  <a:t>•</a:t>
                </a:r>
                <a:r>
                  <a:rPr lang="en-US" sz="2400" dirty="0"/>
                  <a:t> Lightness more complex than sparsity. Weaker results. 			                   </a:t>
                </a:r>
              </a:p>
              <a:p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General graphs:</a:t>
                </a:r>
              </a:p>
              <a:p>
                <a:pPr lvl="0">
                  <a:defRPr/>
                </a:pPr>
                <a:r>
                  <a:rPr lang="en-US" sz="2400" dirty="0"/>
                  <a:t>	stretch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−1)(1+</m:t>
                    </m:r>
                    <m:r>
                      <a:rPr lang="el-GR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)</a:t>
                </a:r>
                <a:endParaRPr lang="el-GR" sz="2400" dirty="0">
                  <a:solidFill>
                    <a:schemeClr val="dk1"/>
                  </a:solidFill>
                </a:endParaRPr>
              </a:p>
              <a:p>
                <a:r>
                  <a:rPr lang="en-US" sz="2400" dirty="0"/>
                  <a:t>	sparsity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    </a:t>
                </a:r>
                <a:r>
                  <a:rPr lang="en-US" sz="1600" dirty="0"/>
                  <a:t>[ADD+93]</a:t>
                </a:r>
              </a:p>
              <a:p>
                <a:r>
                  <a:rPr lang="en-US" sz="1600" dirty="0"/>
                  <a:t>	</a:t>
                </a:r>
                <a:r>
                  <a:rPr lang="en-US" sz="2400" dirty="0"/>
                  <a:t>lightness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l-GR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[CDNS92, ENS15, CW18, LS23, Bod24]</a:t>
                </a:r>
              </a:p>
              <a:p>
                <a:endParaRPr lang="en-US" sz="16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0" i="0" u="none" strike="noStrike" baseline="0" dirty="0">
                  <a:solidFill>
                    <a:srgbClr val="23373B"/>
                  </a:solidFill>
                </a:endParaRP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735D59-912A-781E-92DB-77A125642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74" y="3366959"/>
                <a:ext cx="10515599" cy="5967659"/>
              </a:xfrm>
              <a:prstGeom prst="rect">
                <a:avLst/>
              </a:prstGeom>
              <a:blipFill>
                <a:blip r:embed="rId3"/>
                <a:stretch>
                  <a:fillRect l="-844" t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66">
            <a:extLst>
              <a:ext uri="{FF2B5EF4-FFF2-40B4-BE49-F238E27FC236}">
                <a16:creationId xmlns:a16="http://schemas.microsoft.com/office/drawing/2014/main" id="{BB86837D-62A2-04F8-921B-C86A78E56CFE}"/>
              </a:ext>
            </a:extLst>
          </p:cNvPr>
          <p:cNvSpPr/>
          <p:nvPr/>
        </p:nvSpPr>
        <p:spPr>
          <a:xfrm>
            <a:off x="11667756" y="3648397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Connector 73">
            <a:extLst>
              <a:ext uri="{FF2B5EF4-FFF2-40B4-BE49-F238E27FC236}">
                <a16:creationId xmlns:a16="http://schemas.microsoft.com/office/drawing/2014/main" id="{8D208E2A-9D3D-8634-AC58-8D39EBF056A9}"/>
              </a:ext>
            </a:extLst>
          </p:cNvPr>
          <p:cNvCxnSpPr>
            <a:stCxn id="15" idx="1"/>
            <a:endCxn id="5" idx="1"/>
          </p:cNvCxnSpPr>
          <p:nvPr/>
        </p:nvCxnSpPr>
        <p:spPr>
          <a:xfrm>
            <a:off x="10589855" y="3409786"/>
            <a:ext cx="1093791" cy="247678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6">
            <a:extLst>
              <a:ext uri="{FF2B5EF4-FFF2-40B4-BE49-F238E27FC236}">
                <a16:creationId xmlns:a16="http://schemas.microsoft.com/office/drawing/2014/main" id="{C2A85AD1-8E68-6A34-E008-420271F3EDDD}"/>
              </a:ext>
            </a:extLst>
          </p:cNvPr>
          <p:cNvCxnSpPr>
            <a:stCxn id="11" idx="4"/>
            <a:endCxn id="9" idx="1"/>
          </p:cNvCxnSpPr>
          <p:nvPr/>
        </p:nvCxnSpPr>
        <p:spPr>
          <a:xfrm>
            <a:off x="9807228" y="3710316"/>
            <a:ext cx="289739" cy="3810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9">
            <a:extLst>
              <a:ext uri="{FF2B5EF4-FFF2-40B4-BE49-F238E27FC236}">
                <a16:creationId xmlns:a16="http://schemas.microsoft.com/office/drawing/2014/main" id="{1BADC9C9-EDA5-0750-171F-B259F9BC3A5D}"/>
              </a:ext>
            </a:extLst>
          </p:cNvPr>
          <p:cNvSpPr/>
          <p:nvPr/>
        </p:nvSpPr>
        <p:spPr>
          <a:xfrm>
            <a:off x="11120924" y="4144741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0">
            <a:extLst>
              <a:ext uri="{FF2B5EF4-FFF2-40B4-BE49-F238E27FC236}">
                <a16:creationId xmlns:a16="http://schemas.microsoft.com/office/drawing/2014/main" id="{DC40FC22-1283-86F3-E74F-8B61C94F5CF4}"/>
              </a:ext>
            </a:extLst>
          </p:cNvPr>
          <p:cNvSpPr/>
          <p:nvPr/>
        </p:nvSpPr>
        <p:spPr>
          <a:xfrm>
            <a:off x="10081077" y="4082328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82">
            <a:extLst>
              <a:ext uri="{FF2B5EF4-FFF2-40B4-BE49-F238E27FC236}">
                <a16:creationId xmlns:a16="http://schemas.microsoft.com/office/drawing/2014/main" id="{267863B5-8A70-3DDE-D435-01E1E5F1BF11}"/>
              </a:ext>
            </a:extLst>
          </p:cNvPr>
          <p:cNvSpPr/>
          <p:nvPr/>
        </p:nvSpPr>
        <p:spPr>
          <a:xfrm>
            <a:off x="9752978" y="3648397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Connector 84">
            <a:extLst>
              <a:ext uri="{FF2B5EF4-FFF2-40B4-BE49-F238E27FC236}">
                <a16:creationId xmlns:a16="http://schemas.microsoft.com/office/drawing/2014/main" id="{C9D2E459-4E4B-0FCC-FFDB-05026AD86910}"/>
              </a:ext>
            </a:extLst>
          </p:cNvPr>
          <p:cNvCxnSpPr>
            <a:stCxn id="5" idx="3"/>
          </p:cNvCxnSpPr>
          <p:nvPr/>
        </p:nvCxnSpPr>
        <p:spPr>
          <a:xfrm flipH="1">
            <a:off x="11174741" y="3701248"/>
            <a:ext cx="508905" cy="47420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85">
            <a:extLst>
              <a:ext uri="{FF2B5EF4-FFF2-40B4-BE49-F238E27FC236}">
                <a16:creationId xmlns:a16="http://schemas.microsoft.com/office/drawing/2014/main" id="{6AC75AF0-1967-2C6C-916E-D44D62016845}"/>
              </a:ext>
            </a:extLst>
          </p:cNvPr>
          <p:cNvCxnSpPr>
            <a:endCxn id="8" idx="1"/>
          </p:cNvCxnSpPr>
          <p:nvPr/>
        </p:nvCxnSpPr>
        <p:spPr>
          <a:xfrm>
            <a:off x="10627909" y="3457697"/>
            <a:ext cx="508905" cy="69611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89">
            <a:extLst>
              <a:ext uri="{FF2B5EF4-FFF2-40B4-BE49-F238E27FC236}">
                <a16:creationId xmlns:a16="http://schemas.microsoft.com/office/drawing/2014/main" id="{53087D37-2F37-EC35-E6E9-9DD5FC79E25D}"/>
              </a:ext>
            </a:extLst>
          </p:cNvPr>
          <p:cNvCxnSpPr>
            <a:stCxn id="15" idx="2"/>
          </p:cNvCxnSpPr>
          <p:nvPr/>
        </p:nvCxnSpPr>
        <p:spPr>
          <a:xfrm rot="10800000" flipV="1">
            <a:off x="9814460" y="3431678"/>
            <a:ext cx="759505" cy="24767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92">
            <a:extLst>
              <a:ext uri="{FF2B5EF4-FFF2-40B4-BE49-F238E27FC236}">
                <a16:creationId xmlns:a16="http://schemas.microsoft.com/office/drawing/2014/main" id="{08DDA5FF-85C5-743B-A2EB-3FB8B796E6C3}"/>
              </a:ext>
            </a:extLst>
          </p:cNvPr>
          <p:cNvSpPr/>
          <p:nvPr/>
        </p:nvSpPr>
        <p:spPr>
          <a:xfrm>
            <a:off x="10573966" y="3400718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" name="Straight Connector 128">
            <a:extLst>
              <a:ext uri="{FF2B5EF4-FFF2-40B4-BE49-F238E27FC236}">
                <a16:creationId xmlns:a16="http://schemas.microsoft.com/office/drawing/2014/main" id="{E9D0EA00-74F9-3FC2-38CA-D5B726DD85C6}"/>
              </a:ext>
            </a:extLst>
          </p:cNvPr>
          <p:cNvCxnSpPr>
            <a:cxnSpLocks/>
            <a:stCxn id="9" idx="4"/>
            <a:endCxn id="8" idx="2"/>
          </p:cNvCxnSpPr>
          <p:nvPr/>
        </p:nvCxnSpPr>
        <p:spPr>
          <a:xfrm>
            <a:off x="10135327" y="4144247"/>
            <a:ext cx="985597" cy="3145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85">
            <a:extLst>
              <a:ext uri="{FF2B5EF4-FFF2-40B4-BE49-F238E27FC236}">
                <a16:creationId xmlns:a16="http://schemas.microsoft.com/office/drawing/2014/main" id="{46CDED4D-A7FC-D8C6-59BC-E4EFE1607E07}"/>
              </a:ext>
            </a:extLst>
          </p:cNvPr>
          <p:cNvCxnSpPr>
            <a:endCxn id="8" idx="5"/>
          </p:cNvCxnSpPr>
          <p:nvPr/>
        </p:nvCxnSpPr>
        <p:spPr>
          <a:xfrm>
            <a:off x="9862344" y="3685922"/>
            <a:ext cx="1351191" cy="51167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C06A0E-580F-7117-308B-A7BD7B842101}"/>
              </a:ext>
            </a:extLst>
          </p:cNvPr>
          <p:cNvSpPr txBox="1"/>
          <p:nvPr/>
        </p:nvSpPr>
        <p:spPr>
          <a:xfrm>
            <a:off x="9971710" y="3173612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51735-9CCE-CF6D-E699-D2000B3FA87A}"/>
              </a:ext>
            </a:extLst>
          </p:cNvPr>
          <p:cNvSpPr txBox="1"/>
          <p:nvPr/>
        </p:nvSpPr>
        <p:spPr>
          <a:xfrm>
            <a:off x="9591958" y="3823874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F2EC9-98DA-83C2-A2AD-1F22C0DACBC8}"/>
              </a:ext>
            </a:extLst>
          </p:cNvPr>
          <p:cNvSpPr txBox="1"/>
          <p:nvPr/>
        </p:nvSpPr>
        <p:spPr>
          <a:xfrm>
            <a:off x="10302840" y="4135942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2A9601-BEF7-1186-90EC-BBAC7298978A}"/>
              </a:ext>
            </a:extLst>
          </p:cNvPr>
          <p:cNvSpPr txBox="1"/>
          <p:nvPr/>
        </p:nvSpPr>
        <p:spPr>
          <a:xfrm>
            <a:off x="11396504" y="3800972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718AA-0468-91C1-5C14-6DE0EC593C54}"/>
              </a:ext>
            </a:extLst>
          </p:cNvPr>
          <p:cNvSpPr txBox="1"/>
          <p:nvPr/>
        </p:nvSpPr>
        <p:spPr>
          <a:xfrm>
            <a:off x="10248157" y="3504555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651D22-2CE6-6712-2D24-ED8902CA6705}"/>
              </a:ext>
            </a:extLst>
          </p:cNvPr>
          <p:cNvSpPr txBox="1"/>
          <p:nvPr/>
        </p:nvSpPr>
        <p:spPr>
          <a:xfrm>
            <a:off x="10925106" y="3549867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0AF5DD-7BFA-6C73-7C4D-5BBAEB9CAB9A}"/>
              </a:ext>
            </a:extLst>
          </p:cNvPr>
          <p:cNvSpPr txBox="1"/>
          <p:nvPr/>
        </p:nvSpPr>
        <p:spPr>
          <a:xfrm>
            <a:off x="11122579" y="3169585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25" name="Oval 66">
            <a:extLst>
              <a:ext uri="{FF2B5EF4-FFF2-40B4-BE49-F238E27FC236}">
                <a16:creationId xmlns:a16="http://schemas.microsoft.com/office/drawing/2014/main" id="{C68E9C18-0642-478E-74BA-60BD1FC1F954}"/>
              </a:ext>
            </a:extLst>
          </p:cNvPr>
          <p:cNvSpPr/>
          <p:nvPr/>
        </p:nvSpPr>
        <p:spPr>
          <a:xfrm>
            <a:off x="11600280" y="5237712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6" name="Straight Connector 73">
            <a:extLst>
              <a:ext uri="{FF2B5EF4-FFF2-40B4-BE49-F238E27FC236}">
                <a16:creationId xmlns:a16="http://schemas.microsoft.com/office/drawing/2014/main" id="{6B5E567E-EB1C-C284-2D38-3DD400B1DE03}"/>
              </a:ext>
            </a:extLst>
          </p:cNvPr>
          <p:cNvCxnSpPr>
            <a:stCxn id="33" idx="1"/>
            <a:endCxn id="25" idx="1"/>
          </p:cNvCxnSpPr>
          <p:nvPr/>
        </p:nvCxnSpPr>
        <p:spPr>
          <a:xfrm>
            <a:off x="10522380" y="4999101"/>
            <a:ext cx="1093791" cy="24767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6">
            <a:extLst>
              <a:ext uri="{FF2B5EF4-FFF2-40B4-BE49-F238E27FC236}">
                <a16:creationId xmlns:a16="http://schemas.microsoft.com/office/drawing/2014/main" id="{F8F22492-AA2E-E068-AAB1-69028AE70E3E}"/>
              </a:ext>
            </a:extLst>
          </p:cNvPr>
          <p:cNvCxnSpPr>
            <a:stCxn id="30" idx="4"/>
            <a:endCxn id="29" idx="1"/>
          </p:cNvCxnSpPr>
          <p:nvPr/>
        </p:nvCxnSpPr>
        <p:spPr>
          <a:xfrm>
            <a:off x="9739752" y="5299631"/>
            <a:ext cx="289739" cy="38108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79">
            <a:extLst>
              <a:ext uri="{FF2B5EF4-FFF2-40B4-BE49-F238E27FC236}">
                <a16:creationId xmlns:a16="http://schemas.microsoft.com/office/drawing/2014/main" id="{DE0FBC01-CD50-FB05-19A4-98973AC1A9A0}"/>
              </a:ext>
            </a:extLst>
          </p:cNvPr>
          <p:cNvSpPr/>
          <p:nvPr/>
        </p:nvSpPr>
        <p:spPr>
          <a:xfrm>
            <a:off x="11053448" y="5734056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80">
            <a:extLst>
              <a:ext uri="{FF2B5EF4-FFF2-40B4-BE49-F238E27FC236}">
                <a16:creationId xmlns:a16="http://schemas.microsoft.com/office/drawing/2014/main" id="{ABDFF60C-4813-BDEB-C855-E1E4E12A2104}"/>
              </a:ext>
            </a:extLst>
          </p:cNvPr>
          <p:cNvSpPr/>
          <p:nvPr/>
        </p:nvSpPr>
        <p:spPr>
          <a:xfrm>
            <a:off x="10013601" y="5671643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82">
            <a:extLst>
              <a:ext uri="{FF2B5EF4-FFF2-40B4-BE49-F238E27FC236}">
                <a16:creationId xmlns:a16="http://schemas.microsoft.com/office/drawing/2014/main" id="{70B35FE9-B644-8786-01A9-8C7E4307A972}"/>
              </a:ext>
            </a:extLst>
          </p:cNvPr>
          <p:cNvSpPr/>
          <p:nvPr/>
        </p:nvSpPr>
        <p:spPr>
          <a:xfrm>
            <a:off x="9685502" y="5237712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Straight Connector 84">
            <a:extLst>
              <a:ext uri="{FF2B5EF4-FFF2-40B4-BE49-F238E27FC236}">
                <a16:creationId xmlns:a16="http://schemas.microsoft.com/office/drawing/2014/main" id="{2030EC49-802A-FD8D-9002-7B59AB890A9E}"/>
              </a:ext>
            </a:extLst>
          </p:cNvPr>
          <p:cNvCxnSpPr>
            <a:stCxn id="25" idx="3"/>
          </p:cNvCxnSpPr>
          <p:nvPr/>
        </p:nvCxnSpPr>
        <p:spPr>
          <a:xfrm flipH="1">
            <a:off x="11107266" y="5290563"/>
            <a:ext cx="508905" cy="47420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89">
            <a:extLst>
              <a:ext uri="{FF2B5EF4-FFF2-40B4-BE49-F238E27FC236}">
                <a16:creationId xmlns:a16="http://schemas.microsoft.com/office/drawing/2014/main" id="{460DBA68-DE83-53C0-64E7-323BF315E427}"/>
              </a:ext>
            </a:extLst>
          </p:cNvPr>
          <p:cNvCxnSpPr>
            <a:stCxn id="33" idx="2"/>
          </p:cNvCxnSpPr>
          <p:nvPr/>
        </p:nvCxnSpPr>
        <p:spPr>
          <a:xfrm rot="10800000" flipV="1">
            <a:off x="9746985" y="5020993"/>
            <a:ext cx="759505" cy="24767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2">
            <a:extLst>
              <a:ext uri="{FF2B5EF4-FFF2-40B4-BE49-F238E27FC236}">
                <a16:creationId xmlns:a16="http://schemas.microsoft.com/office/drawing/2014/main" id="{DCD86D8C-FC36-3889-DB53-F26A72837BE1}"/>
              </a:ext>
            </a:extLst>
          </p:cNvPr>
          <p:cNvSpPr/>
          <p:nvPr/>
        </p:nvSpPr>
        <p:spPr>
          <a:xfrm>
            <a:off x="10506490" y="4990033"/>
            <a:ext cx="108501" cy="619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Straight Connector 128">
            <a:extLst>
              <a:ext uri="{FF2B5EF4-FFF2-40B4-BE49-F238E27FC236}">
                <a16:creationId xmlns:a16="http://schemas.microsoft.com/office/drawing/2014/main" id="{77B612BA-DF08-AEF3-FFFA-BFF2361C813E}"/>
              </a:ext>
            </a:extLst>
          </p:cNvPr>
          <p:cNvCxnSpPr>
            <a:stCxn id="29" idx="4"/>
            <a:endCxn id="28" idx="2"/>
          </p:cNvCxnSpPr>
          <p:nvPr/>
        </p:nvCxnSpPr>
        <p:spPr>
          <a:xfrm>
            <a:off x="10067851" y="5733562"/>
            <a:ext cx="985597" cy="3145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21BA01-121C-A675-4EE6-29217D394C10}"/>
              </a:ext>
            </a:extLst>
          </p:cNvPr>
          <p:cNvSpPr txBox="1"/>
          <p:nvPr/>
        </p:nvSpPr>
        <p:spPr>
          <a:xfrm>
            <a:off x="9958664" y="4741159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203352-4873-FBA4-CE5D-FCA6361634F8}"/>
              </a:ext>
            </a:extLst>
          </p:cNvPr>
          <p:cNvSpPr txBox="1"/>
          <p:nvPr/>
        </p:nvSpPr>
        <p:spPr>
          <a:xfrm>
            <a:off x="9524482" y="5413189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15245-8415-9DB7-6E6F-4172C4ED748B}"/>
              </a:ext>
            </a:extLst>
          </p:cNvPr>
          <p:cNvSpPr txBox="1"/>
          <p:nvPr/>
        </p:nvSpPr>
        <p:spPr>
          <a:xfrm>
            <a:off x="10235364" y="5725257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4CAD7-ABEA-B827-7A4A-306A472F49B8}"/>
              </a:ext>
            </a:extLst>
          </p:cNvPr>
          <p:cNvSpPr txBox="1"/>
          <p:nvPr/>
        </p:nvSpPr>
        <p:spPr>
          <a:xfrm>
            <a:off x="11329028" y="5390287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1</a:t>
            </a:r>
            <a:endParaRPr lang="he-IL" sz="24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D8F782-D491-2978-B93A-974161F30785}"/>
              </a:ext>
            </a:extLst>
          </p:cNvPr>
          <p:cNvSpPr txBox="1"/>
          <p:nvPr/>
        </p:nvSpPr>
        <p:spPr>
          <a:xfrm>
            <a:off x="10946246" y="4693586"/>
            <a:ext cx="379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3</a:t>
            </a:r>
            <a:endParaRPr lang="he-IL" sz="24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CB9444-8774-8C06-524D-D8EDBC1C9C25}"/>
              </a:ext>
            </a:extLst>
          </p:cNvPr>
          <p:cNvSpPr txBox="1"/>
          <p:nvPr/>
        </p:nvSpPr>
        <p:spPr>
          <a:xfrm>
            <a:off x="9013997" y="3332870"/>
            <a:ext cx="37975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i="1" dirty="0"/>
              <a:t>G</a:t>
            </a:r>
            <a:endParaRPr lang="he-IL" sz="32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E09D73-A4E7-F93B-9C50-2A35CC1C508F}"/>
              </a:ext>
            </a:extLst>
          </p:cNvPr>
          <p:cNvSpPr txBox="1"/>
          <p:nvPr/>
        </p:nvSpPr>
        <p:spPr>
          <a:xfrm>
            <a:off x="9415116" y="4606499"/>
            <a:ext cx="37975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i="1" dirty="0"/>
              <a:t>H</a:t>
            </a:r>
            <a:endParaRPr lang="he-IL" sz="32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0293FB-F1FE-4C5B-FF95-5477F748AF27}"/>
              </a:ext>
            </a:extLst>
          </p:cNvPr>
          <p:cNvSpPr txBox="1"/>
          <p:nvPr/>
        </p:nvSpPr>
        <p:spPr>
          <a:xfrm>
            <a:off x="7346164" y="5697138"/>
            <a:ext cx="13640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w(</a:t>
            </a:r>
            <a:r>
              <a:rPr lang="en-US" sz="2400" b="1" i="1" dirty="0"/>
              <a:t>H</a:t>
            </a:r>
            <a:r>
              <a:rPr lang="en-US" sz="2400" i="1" dirty="0"/>
              <a:t>) = 7</a:t>
            </a:r>
            <a:endParaRPr lang="he-IL" sz="24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C03484-6223-F46E-C9BF-D6D5E70E9B34}"/>
              </a:ext>
            </a:extLst>
          </p:cNvPr>
          <p:cNvSpPr txBox="1"/>
          <p:nvPr/>
        </p:nvSpPr>
        <p:spPr>
          <a:xfrm>
            <a:off x="7333691" y="5271539"/>
            <a:ext cx="21873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w(</a:t>
            </a:r>
            <a:r>
              <a:rPr lang="en-US" sz="2400" b="1" i="1" dirty="0">
                <a:solidFill>
                  <a:srgbClr val="C00000"/>
                </a:solidFill>
              </a:rPr>
              <a:t>MST(G)</a:t>
            </a:r>
            <a:r>
              <a:rPr lang="en-US" sz="2400" i="1" dirty="0"/>
              <a:t>) = 4</a:t>
            </a:r>
            <a:endParaRPr lang="he-IL" sz="24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0AE709-CB83-719E-9131-FE187F39748F}"/>
              </a:ext>
            </a:extLst>
          </p:cNvPr>
          <p:cNvSpPr txBox="1"/>
          <p:nvPr/>
        </p:nvSpPr>
        <p:spPr>
          <a:xfrm>
            <a:off x="7285460" y="6070744"/>
            <a:ext cx="21873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/>
              <a:t>Light(</a:t>
            </a:r>
            <a:r>
              <a:rPr lang="en-US" sz="2400" b="1" i="1" dirty="0"/>
              <a:t>H</a:t>
            </a:r>
            <a:r>
              <a:rPr lang="en-US" sz="2400" i="1" dirty="0"/>
              <a:t>) = 7/4</a:t>
            </a:r>
            <a:endParaRPr lang="he-IL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B3A69-96AE-68D1-BA4B-80CD25B3C62E}"/>
              </a:ext>
            </a:extLst>
          </p:cNvPr>
          <p:cNvSpPr txBox="1"/>
          <p:nvPr/>
        </p:nvSpPr>
        <p:spPr>
          <a:xfrm>
            <a:off x="1776395" y="1891177"/>
            <a:ext cx="7744625" cy="6232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sz="1050" dirty="0"/>
          </a:p>
          <a:p>
            <a:r>
              <a:rPr lang="en-US" sz="2400" b="1" dirty="0">
                <a:solidFill>
                  <a:srgbClr val="C00000"/>
                </a:solidFill>
              </a:rPr>
              <a:t>Sparsity and lightness = main compactness measures</a:t>
            </a:r>
            <a:r>
              <a:rPr lang="en-US" sz="1800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1043965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4776</TotalTime>
  <Words>2898</Words>
  <Application>Microsoft Macintosh PowerPoint</Application>
  <PresentationFormat>Widescreen</PresentationFormat>
  <Paragraphs>576</Paragraphs>
  <Slides>33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Trebuchet MS</vt:lpstr>
      <vt:lpstr>Wingdings</vt:lpstr>
      <vt:lpstr>Office Theme</vt:lpstr>
      <vt:lpstr>משוואה</vt:lpstr>
      <vt:lpstr>Light Tree Covers, Routing, and Path-Reporting Oracles  via  Spanning Tree Covers in Doubling Graphs</vt:lpstr>
      <vt:lpstr>Light Tree Covers, Routing, and Path-Reporting Oracles  via  Spanning Tree Covers in Doubling Graphs</vt:lpstr>
      <vt:lpstr>Graph  Tree</vt:lpstr>
      <vt:lpstr>Graph  Tree  Tree Cover</vt:lpstr>
      <vt:lpstr>Graph  Tree  Tree Cover</vt:lpstr>
      <vt:lpstr>Graph  Tree  Tree Cover</vt:lpstr>
      <vt:lpstr>Light-weight Spanners</vt:lpstr>
      <vt:lpstr>Light-weight Spanners</vt:lpstr>
      <vt:lpstr>Light-weight Spanners</vt:lpstr>
      <vt:lpstr>(1+ε)-Spanners</vt:lpstr>
      <vt:lpstr>(1+ε)-Spanners</vt:lpstr>
      <vt:lpstr>(1+ε)-Spanners</vt:lpstr>
      <vt:lpstr>Can we transform spanner constructions to tree covers?</vt:lpstr>
      <vt:lpstr>Can we transform spanner constructions to tree covers?</vt:lpstr>
      <vt:lpstr>Can we transform spanner constructions to tree covers?</vt:lpstr>
      <vt:lpstr>Can we transform spanner constructions to tree covers?</vt:lpstr>
      <vt:lpstr>Can we transform spanner constructions to tree covers?</vt:lpstr>
      <vt:lpstr>Main Result </vt:lpstr>
      <vt:lpstr>Main Result </vt:lpstr>
      <vt:lpstr>Applications </vt:lpstr>
      <vt:lpstr>Applications </vt:lpstr>
      <vt:lpstr>PowerPoint Presentation</vt:lpstr>
      <vt:lpstr>Framework</vt:lpstr>
      <vt:lpstr>Main Challenge</vt:lpstr>
      <vt:lpstr>Key Tool: Preservable Set</vt:lpstr>
      <vt:lpstr>Key Tool: Preservable Set</vt:lpstr>
      <vt:lpstr>Key Tool: Preservable Set</vt:lpstr>
      <vt:lpstr>Key Tool: Preservable Set</vt:lpstr>
      <vt:lpstr>Key Tool: Preservable Set</vt:lpstr>
      <vt:lpstr>Key Tool: Preservable Set</vt:lpstr>
      <vt:lpstr>Summary </vt:lpstr>
      <vt:lpstr>Summary 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Shay Solomon</dc:creator>
  <cp:lastModifiedBy>Jonathan Conroy</cp:lastModifiedBy>
  <cp:revision>73</cp:revision>
  <dcterms:created xsi:type="dcterms:W3CDTF">2025-06-07T20:01:18Z</dcterms:created>
  <dcterms:modified xsi:type="dcterms:W3CDTF">2025-06-27T21:33:41Z</dcterms:modified>
</cp:coreProperties>
</file>